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2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D561DB-0501-4B88-9148-F59A8A0FCA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A1AA955-D023-4580-A50F-AF3E5CE455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D4E6CA-E20F-4849-B011-38B25A192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318BF-0590-4842-B8ED-A06240E293B7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7BD908-A087-4748-A8E1-A4124BB81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B76740-8570-4817-BD63-A84315CE9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255A-8164-4B4E-84FB-D56DF4D8B1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821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3CEFCE6-9DFC-4971-ABE7-4AE889E2C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613907C-EEDD-4A7D-9DAC-F74B10992A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4623449-06A1-49D9-80DD-67779AA54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318BF-0590-4842-B8ED-A06240E293B7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0F0468-5BD6-49B0-AB91-0D1739DCF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F889BB-CF21-4350-BF25-1F971DF94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255A-8164-4B4E-84FB-D56DF4D8B1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633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046B946-84BB-4E93-ACD1-F06F4E0915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B469E11-E4A0-470E-96DF-FA987F880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23B6EB-C83C-464F-AEA1-3CE491ED6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318BF-0590-4842-B8ED-A06240E293B7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197844-E712-44A5-9C66-BA33BBFCF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59C309-EE5E-4107-BEBB-48CC20834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255A-8164-4B4E-84FB-D56DF4D8B1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019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8539DA-3336-4441-A353-7569CFD4F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D0E92F0-5514-4A32-A55A-8817FE1E62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AA7673B-3304-4212-97CC-60986320A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318BF-0590-4842-B8ED-A06240E293B7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31DCC5E-68B6-47B9-8E58-88847BF7C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835E4F-565D-4666-AF0B-4ED042601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255A-8164-4B4E-84FB-D56DF4D8B1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7055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79EE4F-CF21-4F60-AD86-77E18BA77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93082A7-591B-42E0-9B3C-F67D21B6D2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5C8540-32AE-43BF-9E4A-DCF8B30D0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318BF-0590-4842-B8ED-A06240E293B7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E4F51C-6487-439C-A773-4E50FE798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C35C06-8EA6-423B-80E4-8E0C53296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255A-8164-4B4E-84FB-D56DF4D8B1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205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EC4F8A-E9C3-4CB4-A3E4-BDE102B6A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8DC8853-018D-40A7-9B2F-215A5CECAA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91021B6-097E-49E4-A960-160ED34E52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CAD8EE6-DFCC-4662-86ED-5D2807BAB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318BF-0590-4842-B8ED-A06240E293B7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CBCEC2D-EC1C-473A-B5D7-1D207584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58534B4-E046-4459-9C54-17FBC1F83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255A-8164-4B4E-84FB-D56DF4D8B1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4391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F1ED90-0C0E-41C1-B722-AC5659E48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243DB2E-5345-460B-B449-7D70FF739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4881943-729D-45C5-9F1A-A5938F1B04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B78F15B-888A-484F-8AF7-8B1388FFFC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6A9D03D-554F-40E8-9920-B833033F2C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C486EF7-069D-4D7F-B7EE-094A87919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318BF-0590-4842-B8ED-A06240E293B7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FC860F8-046D-4CE6-AB1B-CE861F3E4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BF7412D-8B12-484D-BDD8-7C2D43C46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255A-8164-4B4E-84FB-D56DF4D8B1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3460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AFD992-1380-471D-B53E-4E7EEA4DE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E59346F-AF95-487B-AE50-FD14F139A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318BF-0590-4842-B8ED-A06240E293B7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18635A1-C000-4ABB-AC2C-075F921DC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2E7A220-2AB6-4C15-B7E0-5F48F5768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255A-8164-4B4E-84FB-D56DF4D8B1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2233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3B9ABCF-A83E-4478-A127-43DA5BB35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318BF-0590-4842-B8ED-A06240E293B7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9AE94D9-40EF-448B-AE57-80BA9A8D67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1CA0F29-BF28-4274-817D-B8E3EE688C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255A-8164-4B4E-84FB-D56DF4D8B1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25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CBA9C8-A756-47B6-9BFC-9CFB78D69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5D184DF-5BF1-4713-835F-50664A2B49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417961E-4B34-45AC-ACA4-E412390110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6D26171-EDDA-44CA-B337-6FA5B8CCB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318BF-0590-4842-B8ED-A06240E293B7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E735016-221C-45B6-A964-C086D99D0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FDC37CD-BCFD-408F-ABBA-A482AF985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255A-8164-4B4E-84FB-D56DF4D8B1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8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34EBF4-274E-4EB4-8A2F-5714E1889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BDC2D2E-BA2E-48C0-BA38-8AADEA1F04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3CB2F10-F233-4107-9856-61FD4ECEC5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3BC23D8-A340-4205-AAE2-C355DE131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318BF-0590-4842-B8ED-A06240E293B7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F13713C-C21E-434A-B0B4-BA5E74949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7CCA80C-C521-4648-A519-56F9A3264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4255A-8164-4B4E-84FB-D56DF4D8B1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361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2A15807-B32F-4AA2-8981-E56F0896C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03681D2-026A-405D-98B9-48417F3287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E6B924-0F25-47DD-96C9-37CCA0230C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318BF-0590-4842-B8ED-A06240E293B7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38FF17-CDB0-4B69-975D-43D07E2DB5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FC5FF9-EEF3-44F4-84B6-E34C692AA9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4255A-8164-4B4E-84FB-D56DF4D8B1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984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67F2158-A962-4DBE-A21A-39F5F0727DE3}"/>
              </a:ext>
            </a:extLst>
          </p:cNvPr>
          <p:cNvSpPr/>
          <p:nvPr/>
        </p:nvSpPr>
        <p:spPr>
          <a:xfrm>
            <a:off x="1437541" y="1436910"/>
            <a:ext cx="4976908" cy="3984176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t"/>
          <a:lstStyle/>
          <a:p>
            <a:pPr algn="ctr"/>
            <a:r>
              <a:rPr kumimoji="1" lang="ja-JP" altLang="en-US" sz="2200" dirty="0"/>
              <a:t>事業者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8AC3061-91DC-4676-8D46-236A2BC32F87}"/>
              </a:ext>
            </a:extLst>
          </p:cNvPr>
          <p:cNvSpPr/>
          <p:nvPr/>
        </p:nvSpPr>
        <p:spPr>
          <a:xfrm>
            <a:off x="1644351" y="2038691"/>
            <a:ext cx="679269" cy="24285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/>
              <a:t>苦情（意見）の受付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D86DC4E-FF7D-4B20-82D8-B4CC4FB11FE5}"/>
              </a:ext>
            </a:extLst>
          </p:cNvPr>
          <p:cNvSpPr/>
          <p:nvPr/>
        </p:nvSpPr>
        <p:spPr>
          <a:xfrm>
            <a:off x="2933134" y="2038691"/>
            <a:ext cx="679269" cy="24285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/>
              <a:t>苦情内容の確認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1C918C2-73DE-4D5F-94A6-BB4037BD53E3}"/>
              </a:ext>
            </a:extLst>
          </p:cNvPr>
          <p:cNvSpPr/>
          <p:nvPr/>
        </p:nvSpPr>
        <p:spPr>
          <a:xfrm>
            <a:off x="4221917" y="2038691"/>
            <a:ext cx="679269" cy="24285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/>
              <a:t>話し合い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5748F36-0198-4A81-AE09-562EF33351C3}"/>
              </a:ext>
            </a:extLst>
          </p:cNvPr>
          <p:cNvSpPr/>
          <p:nvPr/>
        </p:nvSpPr>
        <p:spPr>
          <a:xfrm>
            <a:off x="5510701" y="2038691"/>
            <a:ext cx="679269" cy="24285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dirty="0"/>
              <a:t>公表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0C15229-DEAF-4531-8BC9-E721076B01DC}"/>
              </a:ext>
            </a:extLst>
          </p:cNvPr>
          <p:cNvSpPr/>
          <p:nvPr/>
        </p:nvSpPr>
        <p:spPr>
          <a:xfrm>
            <a:off x="7062226" y="1436910"/>
            <a:ext cx="2511632" cy="3984176"/>
          </a:xfrm>
          <a:prstGeom prst="rect">
            <a:avLst/>
          </a:prstGeom>
          <a:ln w="28575"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rtlCol="0" anchor="t"/>
          <a:lstStyle/>
          <a:p>
            <a:pPr algn="ctr"/>
            <a:r>
              <a:rPr kumimoji="1" lang="ja-JP" altLang="en-US" sz="2200" dirty="0"/>
              <a:t>運営適正化委員会</a:t>
            </a:r>
            <a:endParaRPr kumimoji="1" lang="en-US" altLang="ja-JP" sz="2200" dirty="0"/>
          </a:p>
          <a:p>
            <a:pPr algn="ctr"/>
            <a:endParaRPr lang="en-US" altLang="ja-JP" dirty="0"/>
          </a:p>
          <a:p>
            <a:pPr algn="ctr"/>
            <a:r>
              <a:rPr kumimoji="1" lang="ja-JP" altLang="en-US" dirty="0"/>
              <a:t>都道府県</a:t>
            </a:r>
            <a:br>
              <a:rPr kumimoji="1" lang="en-US" altLang="ja-JP" dirty="0"/>
            </a:br>
            <a:r>
              <a:rPr kumimoji="1" lang="ja-JP" altLang="en-US" dirty="0"/>
              <a:t>社会福祉協議会に設置</a:t>
            </a:r>
            <a:endParaRPr kumimoji="1" lang="en-US" altLang="ja-JP" dirty="0"/>
          </a:p>
          <a:p>
            <a:pPr algn="ctr"/>
            <a:endParaRPr lang="en-US" altLang="ja-JP" dirty="0"/>
          </a:p>
          <a:p>
            <a:pPr algn="ctr"/>
            <a:endParaRPr lang="en-US" altLang="ja-JP" dirty="0"/>
          </a:p>
          <a:p>
            <a:pPr algn="ctr"/>
            <a:endParaRPr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/>
              <a:t>苦情の解決の相談</a:t>
            </a:r>
            <a:endParaRPr kumimoji="1"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kumimoji="1"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/>
              <a:t>解決の斡旋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42DEED1-5E19-445B-911E-0FB14E67EE7F}"/>
              </a:ext>
            </a:extLst>
          </p:cNvPr>
          <p:cNvSpPr/>
          <p:nvPr/>
        </p:nvSpPr>
        <p:spPr>
          <a:xfrm>
            <a:off x="10221635" y="1436910"/>
            <a:ext cx="1686830" cy="3984176"/>
          </a:xfrm>
          <a:prstGeom prst="rect">
            <a:avLst/>
          </a:prstGeom>
          <a:ln w="28575">
            <a:prstDash val="sysDot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rtlCol="0" anchor="t"/>
          <a:lstStyle/>
          <a:p>
            <a:pPr algn="ctr"/>
            <a:r>
              <a:rPr kumimoji="1" lang="ja-JP" altLang="en-US" sz="2200" dirty="0"/>
              <a:t>都道府県</a:t>
            </a:r>
            <a:endParaRPr kumimoji="1" lang="en-US" altLang="ja-JP" sz="2200" dirty="0"/>
          </a:p>
          <a:p>
            <a:pPr algn="ctr"/>
            <a:endParaRPr lang="en-US" altLang="ja-JP" dirty="0"/>
          </a:p>
          <a:p>
            <a:pPr algn="ctr"/>
            <a:r>
              <a:rPr kumimoji="1" lang="ja-JP" altLang="en-US" dirty="0"/>
              <a:t>内容により</a:t>
            </a:r>
            <a:br>
              <a:rPr kumimoji="1" lang="en-US" altLang="ja-JP" dirty="0"/>
            </a:br>
            <a:r>
              <a:rPr kumimoji="1" lang="ja-JP" altLang="en-US" dirty="0"/>
              <a:t>いずれかを</a:t>
            </a:r>
            <a:br>
              <a:rPr kumimoji="1" lang="en-US" altLang="ja-JP" dirty="0"/>
            </a:br>
            <a:r>
              <a:rPr kumimoji="1" lang="ja-JP" altLang="en-US" dirty="0"/>
              <a:t>選択</a:t>
            </a:r>
            <a:endParaRPr kumimoji="1" lang="en-US" altLang="ja-JP" dirty="0"/>
          </a:p>
          <a:p>
            <a:pPr algn="ctr"/>
            <a:endParaRPr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/>
              <a:t>事業者段階</a:t>
            </a:r>
            <a:endParaRPr kumimoji="1"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/>
              <a:t>運営適正化</a:t>
            </a:r>
            <a:br>
              <a:rPr kumimoji="1" lang="en-US" altLang="ja-JP" dirty="0"/>
            </a:br>
            <a:r>
              <a:rPr kumimoji="1" lang="ja-JP" altLang="en-US" dirty="0"/>
              <a:t>委員会</a:t>
            </a:r>
            <a:endParaRPr kumimoji="1"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dirty="0"/>
              <a:t>直接監査</a:t>
            </a:r>
            <a:endParaRPr kumimoji="1" lang="en-US" altLang="ja-JP" dirty="0"/>
          </a:p>
        </p:txBody>
      </p:sp>
      <p:cxnSp>
        <p:nvCxnSpPr>
          <p:cNvPr id="13" name="コネクタ: カギ線 12">
            <a:extLst>
              <a:ext uri="{FF2B5EF4-FFF2-40B4-BE49-F238E27FC236}">
                <a16:creationId xmlns:a16="http://schemas.microsoft.com/office/drawing/2014/main" id="{D1D3D6B1-AF8B-4683-9F70-73B7A0886E0D}"/>
              </a:ext>
            </a:extLst>
          </p:cNvPr>
          <p:cNvCxnSpPr>
            <a:cxnSpLocks/>
            <a:endCxn id="6" idx="0"/>
          </p:cNvCxnSpPr>
          <p:nvPr/>
        </p:nvCxnSpPr>
        <p:spPr>
          <a:xfrm rot="16200000" flipH="1">
            <a:off x="936725" y="991430"/>
            <a:ext cx="1083348" cy="1011174"/>
          </a:xfrm>
          <a:prstGeom prst="bentConnector3">
            <a:avLst>
              <a:gd name="adj1" fmla="val 114"/>
            </a:avLst>
          </a:prstGeom>
          <a:ln w="5715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コネクタ: カギ線 13">
            <a:extLst>
              <a:ext uri="{FF2B5EF4-FFF2-40B4-BE49-F238E27FC236}">
                <a16:creationId xmlns:a16="http://schemas.microsoft.com/office/drawing/2014/main" id="{AE26D082-2A83-4D92-8C7F-40B22EDD4803}"/>
              </a:ext>
            </a:extLst>
          </p:cNvPr>
          <p:cNvCxnSpPr>
            <a:cxnSpLocks/>
            <a:endCxn id="10" idx="0"/>
          </p:cNvCxnSpPr>
          <p:nvPr/>
        </p:nvCxnSpPr>
        <p:spPr>
          <a:xfrm>
            <a:off x="995461" y="955343"/>
            <a:ext cx="7322581" cy="481567"/>
          </a:xfrm>
          <a:prstGeom prst="bentConnector2">
            <a:avLst/>
          </a:prstGeom>
          <a:ln w="5715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6" name="コネクタ: カギ線 15">
            <a:extLst>
              <a:ext uri="{FF2B5EF4-FFF2-40B4-BE49-F238E27FC236}">
                <a16:creationId xmlns:a16="http://schemas.microsoft.com/office/drawing/2014/main" id="{71BF2709-9395-44BA-9A1B-8BAED8A91C72}"/>
              </a:ext>
            </a:extLst>
          </p:cNvPr>
          <p:cNvCxnSpPr>
            <a:cxnSpLocks/>
            <a:endCxn id="11" idx="0"/>
          </p:cNvCxnSpPr>
          <p:nvPr/>
        </p:nvCxnSpPr>
        <p:spPr>
          <a:xfrm>
            <a:off x="953131" y="955343"/>
            <a:ext cx="10111919" cy="481567"/>
          </a:xfrm>
          <a:prstGeom prst="bentConnector2">
            <a:avLst/>
          </a:prstGeom>
          <a:ln w="5715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D3D01C6-EFD9-48AC-BD3E-C4621452CA13}"/>
              </a:ext>
            </a:extLst>
          </p:cNvPr>
          <p:cNvSpPr txBox="1"/>
          <p:nvPr/>
        </p:nvSpPr>
        <p:spPr>
          <a:xfrm>
            <a:off x="1132640" y="52842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苦情申出</a:t>
            </a:r>
          </a:p>
        </p:txBody>
      </p: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846C7BAF-A565-4608-AE18-949C57192421}"/>
              </a:ext>
            </a:extLst>
          </p:cNvPr>
          <p:cNvCxnSpPr>
            <a:cxnSpLocks/>
            <a:stCxn id="6" idx="3"/>
            <a:endCxn id="7" idx="1"/>
          </p:cNvCxnSpPr>
          <p:nvPr/>
        </p:nvCxnSpPr>
        <p:spPr>
          <a:xfrm>
            <a:off x="2323620" y="3252959"/>
            <a:ext cx="609514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7970ADB7-D08C-4331-9C2B-3C861B123985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>
            <a:off x="3612403" y="3252959"/>
            <a:ext cx="609514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8F999E27-38D9-4F94-BA95-D0C109DBCEA6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>
          <a:xfrm>
            <a:off x="4901186" y="3252959"/>
            <a:ext cx="60951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22456E2-3DAE-41DC-A819-D1CD5D9515D7}"/>
              </a:ext>
            </a:extLst>
          </p:cNvPr>
          <p:cNvSpPr/>
          <p:nvPr/>
        </p:nvSpPr>
        <p:spPr>
          <a:xfrm>
            <a:off x="283535" y="470847"/>
            <a:ext cx="679269" cy="5916306"/>
          </a:xfrm>
          <a:prstGeom prst="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2200" dirty="0"/>
              <a:t>利用者</a:t>
            </a:r>
          </a:p>
        </p:txBody>
      </p:sp>
      <p:cxnSp>
        <p:nvCxnSpPr>
          <p:cNvPr id="29" name="コネクタ: カギ線 28">
            <a:extLst>
              <a:ext uri="{FF2B5EF4-FFF2-40B4-BE49-F238E27FC236}">
                <a16:creationId xmlns:a16="http://schemas.microsoft.com/office/drawing/2014/main" id="{E210A3AE-6189-4286-9858-D6C8DCC7CFF9}"/>
              </a:ext>
            </a:extLst>
          </p:cNvPr>
          <p:cNvCxnSpPr>
            <a:cxnSpLocks/>
            <a:stCxn id="10" idx="2"/>
          </p:cNvCxnSpPr>
          <p:nvPr/>
        </p:nvCxnSpPr>
        <p:spPr>
          <a:xfrm rot="5400000">
            <a:off x="4323711" y="2050507"/>
            <a:ext cx="623752" cy="7364910"/>
          </a:xfrm>
          <a:prstGeom prst="bentConnector2">
            <a:avLst/>
          </a:prstGeom>
          <a:ln w="57150">
            <a:solidFill>
              <a:schemeClr val="accent2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コネクタ: カギ線 31">
            <a:extLst>
              <a:ext uri="{FF2B5EF4-FFF2-40B4-BE49-F238E27FC236}">
                <a16:creationId xmlns:a16="http://schemas.microsoft.com/office/drawing/2014/main" id="{2D75A146-9C83-41A8-BF7D-7D50B7444CDF}"/>
              </a:ext>
            </a:extLst>
          </p:cNvPr>
          <p:cNvCxnSpPr>
            <a:stCxn id="11" idx="2"/>
          </p:cNvCxnSpPr>
          <p:nvPr/>
        </p:nvCxnSpPr>
        <p:spPr>
          <a:xfrm rot="5400000">
            <a:off x="6904125" y="1260161"/>
            <a:ext cx="12700" cy="8321850"/>
          </a:xfrm>
          <a:prstGeom prst="bentConnector4">
            <a:avLst>
              <a:gd name="adj1" fmla="val 2820898"/>
              <a:gd name="adj2" fmla="val 100003"/>
            </a:avLst>
          </a:prstGeom>
          <a:ln w="57150">
            <a:solidFill>
              <a:schemeClr val="accent4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EA0FAD9D-E16B-449F-AB74-D5E808B0AE5C}"/>
              </a:ext>
            </a:extLst>
          </p:cNvPr>
          <p:cNvCxnSpPr/>
          <p:nvPr/>
        </p:nvCxnSpPr>
        <p:spPr>
          <a:xfrm>
            <a:off x="9573858" y="2538484"/>
            <a:ext cx="647777" cy="0"/>
          </a:xfrm>
          <a:prstGeom prst="straightConnector1">
            <a:avLst/>
          </a:prstGeom>
          <a:ln w="57150">
            <a:solidFill>
              <a:schemeClr val="accent2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97D62922-3B08-4547-B72E-E7ECE611C6DD}"/>
              </a:ext>
            </a:extLst>
          </p:cNvPr>
          <p:cNvSpPr txBox="1"/>
          <p:nvPr/>
        </p:nvSpPr>
        <p:spPr>
          <a:xfrm>
            <a:off x="9536109" y="1970474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/>
              <a:t>緊急時</a:t>
            </a:r>
            <a:endParaRPr kumimoji="1" lang="en-US" altLang="ja-JP" sz="1400" dirty="0"/>
          </a:p>
          <a:p>
            <a:pPr algn="ctr"/>
            <a:r>
              <a:rPr kumimoji="1" lang="ja-JP" altLang="en-US" sz="1400" dirty="0"/>
              <a:t>の通知</a:t>
            </a:r>
          </a:p>
        </p:txBody>
      </p: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E2C1F904-B67E-44A6-852F-D6EA0818E849}"/>
              </a:ext>
            </a:extLst>
          </p:cNvPr>
          <p:cNvCxnSpPr/>
          <p:nvPr/>
        </p:nvCxnSpPr>
        <p:spPr>
          <a:xfrm>
            <a:off x="9573858" y="4295368"/>
            <a:ext cx="647777" cy="0"/>
          </a:xfrm>
          <a:prstGeom prst="straightConnector1">
            <a:avLst/>
          </a:prstGeom>
          <a:ln w="57150">
            <a:solidFill>
              <a:schemeClr val="accent2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1CE8C0F6-E578-4B1E-AC18-D3B4615E1A9B}"/>
              </a:ext>
            </a:extLst>
          </p:cNvPr>
          <p:cNvSpPr txBox="1"/>
          <p:nvPr/>
        </p:nvSpPr>
        <p:spPr>
          <a:xfrm>
            <a:off x="9625877" y="3753524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/>
              <a:t>情報</a:t>
            </a:r>
            <a:endParaRPr kumimoji="1" lang="en-US" altLang="ja-JP" sz="1400" dirty="0"/>
          </a:p>
          <a:p>
            <a:pPr algn="ctr"/>
            <a:r>
              <a:rPr kumimoji="1" lang="ja-JP" altLang="en-US" sz="1400" dirty="0"/>
              <a:t>提供</a:t>
            </a: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4861A248-815C-4165-8A05-7215433B916E}"/>
              </a:ext>
            </a:extLst>
          </p:cNvPr>
          <p:cNvSpPr/>
          <p:nvPr/>
        </p:nvSpPr>
        <p:spPr>
          <a:xfrm>
            <a:off x="2933134" y="4899486"/>
            <a:ext cx="1968052" cy="405973"/>
          </a:xfrm>
          <a:prstGeom prst="rect">
            <a:avLst/>
          </a:prstGeom>
          <a:solidFill>
            <a:schemeClr val="accent1">
              <a:lumMod val="75000"/>
              <a:alpha val="5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kumimoji="1" lang="ja-JP" altLang="en-US" dirty="0"/>
              <a:t>第三者委員会</a:t>
            </a:r>
          </a:p>
        </p:txBody>
      </p: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3308B913-CFD8-461B-BDBE-61EFFFC72C8E}"/>
              </a:ext>
            </a:extLst>
          </p:cNvPr>
          <p:cNvCxnSpPr/>
          <p:nvPr/>
        </p:nvCxnSpPr>
        <p:spPr>
          <a:xfrm flipH="1">
            <a:off x="6414448" y="2542978"/>
            <a:ext cx="647777" cy="0"/>
          </a:xfrm>
          <a:prstGeom prst="straightConnector1">
            <a:avLst/>
          </a:prstGeom>
          <a:ln w="57150">
            <a:solidFill>
              <a:schemeClr val="accent2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矢印コネクタ 57">
            <a:extLst>
              <a:ext uri="{FF2B5EF4-FFF2-40B4-BE49-F238E27FC236}">
                <a16:creationId xmlns:a16="http://schemas.microsoft.com/office/drawing/2014/main" id="{67A310D6-6BEC-4F7F-8D4F-34D67EFA8CD3}"/>
              </a:ext>
            </a:extLst>
          </p:cNvPr>
          <p:cNvCxnSpPr>
            <a:cxnSpLocks/>
          </p:cNvCxnSpPr>
          <p:nvPr/>
        </p:nvCxnSpPr>
        <p:spPr>
          <a:xfrm>
            <a:off x="6414448" y="4295368"/>
            <a:ext cx="647777" cy="0"/>
          </a:xfrm>
          <a:prstGeom prst="straightConnector1">
            <a:avLst/>
          </a:prstGeom>
          <a:ln w="5715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BF8D17F0-17B1-460F-9526-3743A85FE364}"/>
              </a:ext>
            </a:extLst>
          </p:cNvPr>
          <p:cNvSpPr txBox="1"/>
          <p:nvPr/>
        </p:nvSpPr>
        <p:spPr>
          <a:xfrm>
            <a:off x="6376700" y="2192408"/>
            <a:ext cx="72327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/>
              <a:t>調査</a:t>
            </a:r>
            <a:endParaRPr kumimoji="1" lang="en-US" altLang="ja-JP" sz="1400" dirty="0"/>
          </a:p>
          <a:p>
            <a:pPr algn="ctr"/>
            <a:endParaRPr lang="en-US" altLang="ja-JP" sz="1400" dirty="0"/>
          </a:p>
          <a:p>
            <a:pPr algn="ctr"/>
            <a:r>
              <a:rPr kumimoji="1" lang="ja-JP" altLang="en-US" sz="1400" dirty="0"/>
              <a:t>結果の</a:t>
            </a:r>
            <a:endParaRPr kumimoji="1" lang="en-US" altLang="ja-JP" sz="1400" dirty="0"/>
          </a:p>
          <a:p>
            <a:pPr algn="ctr"/>
            <a:r>
              <a:rPr kumimoji="1" lang="ja-JP" altLang="en-US" sz="1400" dirty="0"/>
              <a:t>伝達</a:t>
            </a: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AF0A4041-15AA-468F-8915-5A7103666010}"/>
              </a:ext>
            </a:extLst>
          </p:cNvPr>
          <p:cNvSpPr txBox="1"/>
          <p:nvPr/>
        </p:nvSpPr>
        <p:spPr>
          <a:xfrm>
            <a:off x="6357569" y="3753524"/>
            <a:ext cx="7232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/>
              <a:t>状況の</a:t>
            </a:r>
            <a:endParaRPr kumimoji="1" lang="en-US" altLang="ja-JP" sz="1400" dirty="0"/>
          </a:p>
          <a:p>
            <a:pPr algn="ctr"/>
            <a:r>
              <a:rPr kumimoji="1" lang="ja-JP" altLang="en-US" sz="1400" dirty="0"/>
              <a:t>報告</a:t>
            </a: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42821602-E1E6-406B-9E6B-BD3C86412E04}"/>
              </a:ext>
            </a:extLst>
          </p:cNvPr>
          <p:cNvCxnSpPr>
            <a:cxnSpLocks/>
          </p:cNvCxnSpPr>
          <p:nvPr/>
        </p:nvCxnSpPr>
        <p:spPr>
          <a:xfrm>
            <a:off x="3245153" y="4467227"/>
            <a:ext cx="0" cy="43225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8EA4DED8-8420-4836-BA9E-A39AD666DE90}"/>
              </a:ext>
            </a:extLst>
          </p:cNvPr>
          <p:cNvCxnSpPr>
            <a:cxnSpLocks/>
            <a:endCxn id="8" idx="2"/>
          </p:cNvCxnSpPr>
          <p:nvPr/>
        </p:nvCxnSpPr>
        <p:spPr>
          <a:xfrm flipV="1">
            <a:off x="4561552" y="4467227"/>
            <a:ext cx="0" cy="425908"/>
          </a:xfrm>
          <a:prstGeom prst="straightConnector1">
            <a:avLst/>
          </a:prstGeom>
          <a:ln w="57150">
            <a:solidFill>
              <a:schemeClr val="accent1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BFE7DA07-5A1D-43D8-BAD5-6F837458516B}"/>
              </a:ext>
            </a:extLst>
          </p:cNvPr>
          <p:cNvSpPr txBox="1"/>
          <p:nvPr/>
        </p:nvSpPr>
        <p:spPr>
          <a:xfrm>
            <a:off x="9270906" y="5842181"/>
            <a:ext cx="1800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/>
              <a:t>監査の際の確認</a:t>
            </a: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666C3DF2-D519-4BD6-A566-74E5688DDF45}"/>
              </a:ext>
            </a:extLst>
          </p:cNvPr>
          <p:cNvSpPr txBox="1"/>
          <p:nvPr/>
        </p:nvSpPr>
        <p:spPr>
          <a:xfrm>
            <a:off x="1132640" y="6098610"/>
            <a:ext cx="1800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/>
              <a:t>助言・事情調査</a:t>
            </a:r>
          </a:p>
        </p:txBody>
      </p:sp>
    </p:spTree>
    <p:extLst>
      <p:ext uri="{BB962C8B-B14F-4D97-AF65-F5344CB8AC3E}">
        <p14:creationId xmlns:p14="http://schemas.microsoft.com/office/powerpoint/2010/main" val="1669008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マーキー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UD デジタル 教科書体 win10版">
      <a:majorFont>
        <a:latin typeface="UD デジタル 教科書体 NK-B"/>
        <a:ea typeface="UD デジタル 教科書体 NK-B"/>
        <a:cs typeface=""/>
      </a:majorFont>
      <a:minorFont>
        <a:latin typeface="UD デジタル 教科書体 NP-R"/>
        <a:ea typeface="UD デジタル 教科書体 NP-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78</Words>
  <PresentationFormat>ワイド画面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UD デジタル 教科書体 NK-B</vt:lpstr>
      <vt:lpstr>UD デジタル 教科書体 NP-R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2021-12-27T13:33:28Z</dcterms:created>
  <dcterms:modified xsi:type="dcterms:W3CDTF">2021-12-27T14:17:58Z</dcterms:modified>
</cp:coreProperties>
</file>