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0" r:id="rId4"/>
    <p:sldId id="271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8" r:id="rId13"/>
    <p:sldId id="280" r:id="rId14"/>
    <p:sldId id="281" r:id="rId15"/>
    <p:sldId id="282" r:id="rId16"/>
    <p:sldId id="283" r:id="rId17"/>
    <p:sldId id="272" r:id="rId18"/>
    <p:sldId id="284" r:id="rId19"/>
    <p:sldId id="285" r:id="rId20"/>
    <p:sldId id="286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0" autoAdjust="0"/>
    <p:restoredTop sz="95331" autoAdjust="0"/>
  </p:normalViewPr>
  <p:slideViewPr>
    <p:cSldViewPr snapToGrid="0">
      <p:cViewPr varScale="1">
        <p:scale>
          <a:sx n="73" d="100"/>
          <a:sy n="73" d="100"/>
        </p:scale>
        <p:origin x="60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08F6ED-2CC2-43D6-9A6B-E9424388E5E8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C4671E-1FB2-442D-AD04-B2674AD75A2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4560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54261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887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13161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8001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8167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573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82681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132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43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9529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0941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5457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3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1381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1466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3324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6075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6375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2732C4-C1AE-4710-8B68-8A631484FE5D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70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FC4853-7E0E-4656-AEFB-674ACFC1F0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>
            <a:normAutofit/>
          </a:bodyPr>
          <a:lstStyle>
            <a:lvl1pPr algn="ctr">
              <a:defRPr sz="6600"/>
            </a:lvl1pPr>
          </a:lstStyle>
          <a:p>
            <a:r>
              <a:rPr kumimoji="1" lang="ja-JP" altLang="en-US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142BC81-3EBE-46D8-9B79-44CB581F36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CC36B76-6795-4A00-BD08-49162A14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2C124A0-D125-4DFF-B905-BD3F4C8EB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A194754-2FDA-4681-B3C2-349779EA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2AC74A7-FFDA-4D52-A593-1EBC75A27AB1}"/>
              </a:ext>
            </a:extLst>
          </p:cNvPr>
          <p:cNvSpPr txBox="1"/>
          <p:nvPr userDrawn="1"/>
        </p:nvSpPr>
        <p:spPr>
          <a:xfrm>
            <a:off x="7060467" y="6371809"/>
            <a:ext cx="5131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© 2021 </a:t>
            </a:r>
            <a:r>
              <a:rPr kumimoji="1" lang="ja-JP" altLang="en-US" dirty="0"/>
              <a:t>児発放デイ運営</a:t>
            </a:r>
            <a:r>
              <a:rPr kumimoji="1" lang="en-US" altLang="ja-JP" dirty="0" err="1"/>
              <a:t>ch.</a:t>
            </a:r>
            <a:r>
              <a:rPr kumimoji="1" lang="en-US" altLang="ja-JP" dirty="0"/>
              <a:t> https://jihoch.jp/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53554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7F7CE0-8F6A-437E-B5B7-1C05C6A9C9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6A331FB-A013-47A9-946D-42EF4FFD8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607AF5-2436-4383-B98B-7C5A3118C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F2898F-6E85-4D60-92E6-48D41A784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6B0A54-4A3B-4E68-9DA1-8EADDEAC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53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E00C76D-871C-4F8E-89AC-C431D83BA9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D18993F-B84D-47D1-8EAC-6AA78D2DA3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E33280-02FE-4DCA-9ED3-25BBB597C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06631-07A9-48E8-8D98-C94B40595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5765B2-C236-42BD-B8D2-3010FD27E6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5176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3D2075-4E2D-45F4-B291-4EDF2BC8F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3026A2-0BC3-433C-A0FA-F3FDBB7D3E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79BD78-81E3-4EB4-9826-CD92F827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4BB008-BE42-49CE-8580-7EE442884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AEA7C6-B083-49FB-ACF5-EE4D0691F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2730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8C6921-AF4A-48A8-BFF1-3851A6016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F802389-F28C-4272-B7D3-AF727574EF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664BBDC-F612-439E-9684-EA05DD043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5746FBA-C8D4-4D19-BF0C-E6C03EA53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14A3BD-3929-4EA7-8962-61ACC8EB1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6198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5A8808-8016-4851-9B8A-8669B6363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4BF8AEB-6431-4003-8A13-D1A0FC8B10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3DEE388-29BD-4428-BE54-8CA6E1BE08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DDF57E-0EC0-4355-B8A2-F3CF2A28C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4B79F5-4D40-4C29-9985-8F70658A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B3D46AB-1EEA-42B5-A136-F9FEF37A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587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901AA0-FB08-4453-9094-5ABB50180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39B8F07-6202-4A12-B565-4F0ABA6285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870F3A-8096-48E8-8DE0-9C05953182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EF8478C-8A42-4E19-963C-BA75876B54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C53B0C9-508F-435B-9C45-C7A748C2AB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588D77-006B-44C9-A992-4DA7B23E9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703A4E-CCC9-4A54-A825-3F84E8769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6FC433B-0293-4C16-A3F9-CB054A0349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9929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93B38A-3EE5-40EE-8648-BF4B9B950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66DFE7C-3CA1-4D5D-B2EE-A89BDF2BE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CB6F0AB-5CBE-4B73-A5FC-21363C533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B81603-2B15-48AC-88F7-FEC205504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183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B7CB6E-AFFC-455D-8C76-5A8ED92FB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4D5B35C-C7E0-4814-8D8D-E8E1D7FD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93F7E2-AF32-4A9C-ACF9-F48A06CA2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267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80280E-4666-455F-903A-1488E4F2C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F7B6FF-92A5-44BA-B1FA-B8288A394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5A3AF00-AEA3-4584-8E97-A51FFBC9D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872F2A-60F9-40BE-8E77-D26EB1239A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B99794B-3EAD-4578-9DA1-28011BC8DD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E6DDB4-2F93-4126-9A7F-111224E3E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308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1EDEFC-5D3B-47D3-92FA-EC53CAA67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8BD2A50-740E-48F5-B698-C687A25DC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68D8D74-DD33-417F-A264-E864D165C9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41A5E60-BD76-4118-B20F-7E23DFA70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8170723-1F0D-46D0-9217-EBBD77948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9655D7-B35D-4113-BC94-BD015ED05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8470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BA7AEAC-75DF-4F31-B5F8-810A1B87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0863"/>
            <a:ext cx="10515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6F33AF1-4634-41F3-8A6A-141EFD134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6A2BAA7-F70B-48E8-91B1-19C7F1E0C9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ED210-E4DF-4148-901E-800554EA71D0}" type="datetimeFigureOut">
              <a:rPr kumimoji="1" lang="ja-JP" altLang="en-US" smtClean="0"/>
              <a:t>2021/12/29</a:t>
            </a:fld>
            <a:endParaRPr kumimoji="1" lang="ja-JP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3A69D5-9F11-4B75-B6C5-CEDB097520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0BFC93-E9C3-4ED6-9BF5-46DA21A88D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72EA-6F41-470A-B7C5-EF4E56C0A0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四角形: 対角を切り取る 6">
            <a:extLst>
              <a:ext uri="{FF2B5EF4-FFF2-40B4-BE49-F238E27FC236}">
                <a16:creationId xmlns:a16="http://schemas.microsoft.com/office/drawing/2014/main" id="{88ABDDC5-9157-4F83-9ECB-6F3A2E84F3C2}"/>
              </a:ext>
            </a:extLst>
          </p:cNvPr>
          <p:cNvSpPr/>
          <p:nvPr userDrawn="1"/>
        </p:nvSpPr>
        <p:spPr>
          <a:xfrm>
            <a:off x="229030" y="185738"/>
            <a:ext cx="2409667" cy="365125"/>
          </a:xfrm>
          <a:prstGeom prst="snip2DiagRect">
            <a:avLst>
              <a:gd name="adj1" fmla="val 10218"/>
              <a:gd name="adj2" fmla="val 50000"/>
            </a:avLst>
          </a:prstGeom>
          <a:ln w="76200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児発放デイ運営</a:t>
            </a:r>
            <a:r>
              <a:rPr kumimoji="1" lang="en-US" altLang="ja-JP" dirty="0" err="1"/>
              <a:t>ch.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38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タイトル 1">
            <a:extLst>
              <a:ext uri="{FF2B5EF4-FFF2-40B4-BE49-F238E27FC236}">
                <a16:creationId xmlns:a16="http://schemas.microsoft.com/office/drawing/2014/main" id="{8798BDE9-4EC3-4D40-81BA-1137E7CCAE76}"/>
              </a:ext>
            </a:extLst>
          </p:cNvPr>
          <p:cNvSpPr txBox="1">
            <a:spLocks/>
          </p:cNvSpPr>
          <p:nvPr/>
        </p:nvSpPr>
        <p:spPr>
          <a:xfrm>
            <a:off x="838200" y="550863"/>
            <a:ext cx="10515600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40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加算一覧</a:t>
            </a:r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2D801FFF-CA33-4B36-8C34-02C00CBEE7A0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4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児童指導員等加配加算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専門的支援加算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特別支援加算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福祉専門職員配置等加算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個別サポート加算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強度行動障害児支援加算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送迎加算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延長支援加算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ja-JP" altLang="en-US" sz="2400" dirty="0">
                <a:solidFill>
                  <a:schemeClr val="tx2">
                    <a:lumMod val="20000"/>
                    <a:lumOff val="80000"/>
                  </a:schemeClr>
                </a:solidFill>
              </a:rPr>
              <a:t>欠席時対応加算</a:t>
            </a:r>
            <a:endParaRPr lang="en-US" altLang="ja-JP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9" name="コンテンツ プレースホルダー 28">
            <a:extLst>
              <a:ext uri="{FF2B5EF4-FFF2-40B4-BE49-F238E27FC236}">
                <a16:creationId xmlns:a16="http://schemas.microsoft.com/office/drawing/2014/main" id="{34F40C68-DC58-441D-89DA-0572F7636529}"/>
              </a:ext>
            </a:extLst>
          </p:cNvPr>
          <p:cNvSpPr txBox="1">
            <a:spLocks/>
          </p:cNvSpPr>
          <p:nvPr/>
        </p:nvSpPr>
        <p:spPr>
          <a:xfrm>
            <a:off x="6172200" y="1825625"/>
            <a:ext cx="5425440" cy="435133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利用者負担上限管理加算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家庭連携加算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事業所内相談支援加算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医療連携体制加算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看護職員加配加算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関係機関連携加算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保育・教育等移行支援加算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福祉・介護職員処遇改善加算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福祉・介護職員等特定処遇改善加算</a:t>
            </a:r>
          </a:p>
        </p:txBody>
      </p:sp>
      <p:sp>
        <p:nvSpPr>
          <p:cNvPr id="20" name="コンテンツ プレースホルダー 28">
            <a:extLst>
              <a:ext uri="{FF2B5EF4-FFF2-40B4-BE49-F238E27FC236}">
                <a16:creationId xmlns:a16="http://schemas.microsoft.com/office/drawing/2014/main" id="{C2C5C9CB-C5B3-47FB-AE08-D8EFCF5CA5D3}"/>
              </a:ext>
            </a:extLst>
          </p:cNvPr>
          <p:cNvSpPr txBox="1">
            <a:spLocks/>
          </p:cNvSpPr>
          <p:nvPr/>
        </p:nvSpPr>
        <p:spPr>
          <a:xfrm>
            <a:off x="7696200" y="185103"/>
            <a:ext cx="4282440" cy="1398905"/>
          </a:xfrm>
          <a:prstGeom prst="rect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人工内耳装着用児支援加算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食事提供加算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  <a:p>
            <a:r>
              <a:rPr lang="ja-JP" altLang="en-US" dirty="0">
                <a:solidFill>
                  <a:schemeClr val="tx2">
                    <a:lumMod val="20000"/>
                    <a:lumOff val="80000"/>
                  </a:schemeClr>
                </a:solidFill>
              </a:rPr>
              <a:t>栄養士配置加算</a:t>
            </a:r>
            <a:endParaRPr lang="en-US" altLang="ja-JP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2C4F9DC-C24F-46BD-83AD-B3E3248D429E}"/>
              </a:ext>
            </a:extLst>
          </p:cNvPr>
          <p:cNvSpPr/>
          <p:nvPr/>
        </p:nvSpPr>
        <p:spPr>
          <a:xfrm>
            <a:off x="6568440" y="185103"/>
            <a:ext cx="1127760" cy="139890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主に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センター</a:t>
            </a: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61A6F633-9077-429F-A80F-E8F17F237421}"/>
              </a:ext>
            </a:extLst>
          </p:cNvPr>
          <p:cNvSpPr txBox="1">
            <a:spLocks/>
          </p:cNvSpPr>
          <p:nvPr/>
        </p:nvSpPr>
        <p:spPr>
          <a:xfrm>
            <a:off x="1524000" y="24939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4800" dirty="0"/>
              <a:t>児発・放デイでの加算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E4A0F57-072C-428D-978E-165D674AD723}"/>
              </a:ext>
            </a:extLst>
          </p:cNvPr>
          <p:cNvSpPr txBox="1"/>
          <p:nvPr/>
        </p:nvSpPr>
        <p:spPr>
          <a:xfrm>
            <a:off x="2573059" y="2493963"/>
            <a:ext cx="4559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chemeClr val="tx2"/>
                </a:solidFill>
              </a:rPr>
              <a:t>令和</a:t>
            </a:r>
            <a:r>
              <a:rPr kumimoji="1" lang="en-US" altLang="ja-JP" sz="3200" dirty="0">
                <a:solidFill>
                  <a:schemeClr val="tx2"/>
                </a:solidFill>
              </a:rPr>
              <a:t>3</a:t>
            </a:r>
            <a:r>
              <a:rPr kumimoji="1" lang="ja-JP" altLang="en-US" sz="3200" dirty="0">
                <a:solidFill>
                  <a:schemeClr val="tx2"/>
                </a:solidFill>
              </a:rPr>
              <a:t>年度報酬改定対応</a:t>
            </a:r>
          </a:p>
        </p:txBody>
      </p:sp>
    </p:spTree>
    <p:extLst>
      <p:ext uri="{BB962C8B-B14F-4D97-AF65-F5344CB8AC3E}">
        <p14:creationId xmlns:p14="http://schemas.microsoft.com/office/powerpoint/2010/main" val="92753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延長支援加算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52132A-49BF-418C-86E1-F8E7CAFF2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営業時間外に支援を行ったときに加算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障害児</a:t>
            </a:r>
            <a:r>
              <a:rPr lang="en-US" altLang="ja-JP" dirty="0"/>
              <a:t>	1</a:t>
            </a:r>
            <a:r>
              <a:rPr lang="ja-JP" altLang="en-US" dirty="0"/>
              <a:t>時間未満</a:t>
            </a:r>
            <a:r>
              <a:rPr lang="en-US" altLang="ja-JP" dirty="0"/>
              <a:t>	  61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</a:p>
          <a:p>
            <a:pPr marL="0" indent="0">
              <a:buNone/>
            </a:pPr>
            <a:r>
              <a:rPr lang="en-US" altLang="ja-JP" dirty="0"/>
              <a:t>		2</a:t>
            </a:r>
            <a:r>
              <a:rPr lang="ja-JP" altLang="en-US" dirty="0"/>
              <a:t>時間未満</a:t>
            </a:r>
            <a:r>
              <a:rPr lang="en-US" altLang="ja-JP" dirty="0"/>
              <a:t>	  92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2</a:t>
            </a:r>
            <a:r>
              <a:rPr lang="ja-JP" altLang="en-US" dirty="0"/>
              <a:t>時間以上</a:t>
            </a:r>
            <a:r>
              <a:rPr lang="en-US" altLang="ja-JP" dirty="0"/>
              <a:t>	123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営業時間が</a:t>
            </a:r>
            <a:r>
              <a:rPr lang="en-US" altLang="ja-JP" dirty="0"/>
              <a:t>8</a:t>
            </a:r>
            <a:r>
              <a:rPr lang="ja-JP" altLang="en-US" dirty="0"/>
              <a:t>時間以上であること</a:t>
            </a:r>
            <a:endParaRPr lang="en-US" altLang="ja-JP" dirty="0"/>
          </a:p>
          <a:p>
            <a:r>
              <a:rPr lang="ja-JP" altLang="en-US" dirty="0"/>
              <a:t>営業時間外であり、送迎の時間は含まない時間の支援であること</a:t>
            </a:r>
            <a:endParaRPr lang="en-US" altLang="ja-JP" dirty="0"/>
          </a:p>
          <a:p>
            <a:r>
              <a:rPr lang="ja-JP" altLang="en-US" dirty="0"/>
              <a:t>個別支援計画書に延長支援を行うことの記載が必要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224394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欠席時対応加算（児発・放デイ）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5D97FB-FE68-4C03-BFCB-303AAA7E2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急病などにより利用を中止したときに、</a:t>
            </a:r>
            <a:br>
              <a:rPr lang="en-US" altLang="ja-JP" dirty="0"/>
            </a:br>
            <a:r>
              <a:rPr lang="ja-JP" altLang="en-US" dirty="0"/>
              <a:t>連絡調整や相談援助を行った場合に加算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94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月</a:t>
            </a:r>
            <a:r>
              <a:rPr lang="en-US" altLang="ja-JP" dirty="0"/>
              <a:t>4</a:t>
            </a:r>
            <a:r>
              <a:rPr lang="ja-JP" altLang="en-US" dirty="0"/>
              <a:t>回まで</a:t>
            </a:r>
            <a:endParaRPr lang="en-US" altLang="ja-JP" dirty="0"/>
          </a:p>
          <a:p>
            <a:r>
              <a:rPr lang="ja-JP" altLang="en-US" dirty="0"/>
              <a:t>欠席時の対応記録を保管</a:t>
            </a:r>
          </a:p>
        </p:txBody>
      </p:sp>
    </p:spTree>
    <p:extLst>
      <p:ext uri="{BB962C8B-B14F-4D97-AF65-F5344CB8AC3E}">
        <p14:creationId xmlns:p14="http://schemas.microsoft.com/office/powerpoint/2010/main" val="5854600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欠席時対応加算（放課後等デイサービス）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E5D97FB-FE68-4C03-BFCB-303AAA7E2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利用時間が</a:t>
            </a:r>
            <a:r>
              <a:rPr lang="en-US" altLang="ja-JP" dirty="0"/>
              <a:t>30</a:t>
            </a:r>
            <a:r>
              <a:rPr lang="ja-JP" altLang="en-US" dirty="0"/>
              <a:t>分以下となるときに加算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94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>
                <a:solidFill>
                  <a:schemeClr val="tx2"/>
                </a:solidFill>
              </a:rPr>
              <a:t>注意：</a:t>
            </a:r>
            <a:r>
              <a:rPr lang="en-US" altLang="ja-JP" dirty="0">
                <a:solidFill>
                  <a:schemeClr val="tx2"/>
                </a:solidFill>
              </a:rPr>
              <a:t>30</a:t>
            </a:r>
            <a:r>
              <a:rPr lang="ja-JP" altLang="en-US" dirty="0">
                <a:solidFill>
                  <a:schemeClr val="tx2"/>
                </a:solidFill>
              </a:rPr>
              <a:t>分以下の時は、基本報酬を算定できない</a:t>
            </a:r>
            <a:endParaRPr lang="en-US" altLang="ja-JP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結果的に支援時間が</a:t>
            </a:r>
            <a:r>
              <a:rPr lang="en-US" altLang="ja-JP" dirty="0"/>
              <a:t>30</a:t>
            </a:r>
            <a:r>
              <a:rPr lang="ja-JP" altLang="en-US" dirty="0"/>
              <a:t>分以下となった場合の支援を記録すること</a:t>
            </a:r>
          </a:p>
        </p:txBody>
      </p:sp>
    </p:spTree>
    <p:extLst>
      <p:ext uri="{BB962C8B-B14F-4D97-AF65-F5344CB8AC3E}">
        <p14:creationId xmlns:p14="http://schemas.microsoft.com/office/powerpoint/2010/main" val="36832302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利用者負担上限管理加算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8FB4FB4-979E-4C27-9102-37A9DC51E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事業所が利用者負担額合計額の管理を行った場合に加算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150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月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4318666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家庭連携加算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537EAF0-7E11-4167-81FC-E05C5FCE2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家に訪問し、障害児と家族の相談援助の支援をした時に加算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1</a:t>
            </a:r>
            <a:r>
              <a:rPr lang="ja-JP" altLang="en-US" dirty="0"/>
              <a:t>時間未満</a:t>
            </a:r>
            <a:r>
              <a:rPr lang="en-US" altLang="ja-JP" dirty="0"/>
              <a:t>	187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endParaRPr lang="en-US" altLang="ja-JP" dirty="0"/>
          </a:p>
          <a:p>
            <a:r>
              <a:rPr lang="en-US" altLang="ja-JP" dirty="0"/>
              <a:t>1</a:t>
            </a:r>
            <a:r>
              <a:rPr lang="ja-JP" altLang="en-US" dirty="0"/>
              <a:t>時間以上</a:t>
            </a:r>
            <a:r>
              <a:rPr lang="en-US" altLang="ja-JP" dirty="0"/>
              <a:t>	280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月</a:t>
            </a:r>
            <a:r>
              <a:rPr lang="en-US" altLang="ja-JP" dirty="0"/>
              <a:t>4</a:t>
            </a:r>
            <a:r>
              <a:rPr lang="ja-JP" altLang="en-US" dirty="0"/>
              <a:t>回を限度とする</a:t>
            </a:r>
            <a:endParaRPr lang="en-US" altLang="ja-JP" dirty="0"/>
          </a:p>
          <a:p>
            <a:r>
              <a:rPr lang="ja-JP" altLang="en-US" dirty="0"/>
              <a:t>個別支援計画書に、家庭連携について記載が必要</a:t>
            </a:r>
          </a:p>
        </p:txBody>
      </p:sp>
    </p:spTree>
    <p:extLst>
      <p:ext uri="{BB962C8B-B14F-4D97-AF65-F5344CB8AC3E}">
        <p14:creationId xmlns:p14="http://schemas.microsoft.com/office/powerpoint/2010/main" val="1463820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事業所内相談支援加算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733E9A1-4E17-4F2C-8A89-8CADF53D9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障害児とその家族の相談援助を行ったときに加算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(I) </a:t>
            </a:r>
            <a:r>
              <a:rPr lang="ja-JP" altLang="en-US" dirty="0"/>
              <a:t>個別相談</a:t>
            </a:r>
            <a:r>
              <a:rPr lang="en-US" altLang="ja-JP" dirty="0"/>
              <a:t>		100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(II) </a:t>
            </a:r>
            <a:r>
              <a:rPr lang="ja-JP" altLang="en-US" dirty="0"/>
              <a:t>グループ</a:t>
            </a:r>
            <a:r>
              <a:rPr lang="en-US" altLang="ja-JP" dirty="0"/>
              <a:t>		80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月</a:t>
            </a:r>
            <a:r>
              <a:rPr lang="en-US" altLang="ja-JP" dirty="0"/>
              <a:t>1</a:t>
            </a:r>
            <a:r>
              <a:rPr lang="ja-JP" altLang="en-US" dirty="0"/>
              <a:t>回を限度とする</a:t>
            </a:r>
            <a:endParaRPr lang="en-US" altLang="ja-JP" dirty="0"/>
          </a:p>
          <a:p>
            <a:r>
              <a:rPr lang="ja-JP" altLang="en-US" dirty="0"/>
              <a:t>個別支援計画書に、相談支援について記載が必要</a:t>
            </a:r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819224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医療連携体制加算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C08B420-2C65-4469-8874-4A8D3E2B9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医療機関と連携し、看護職員が事業所へ訪問し看護を行った場合や</a:t>
            </a:r>
            <a:br>
              <a:rPr lang="en-US" altLang="ja-JP" dirty="0"/>
            </a:br>
            <a:r>
              <a:rPr lang="ja-JP" altLang="en-US" dirty="0"/>
              <a:t>痰の吸引などに関わる指導を行った場合に加算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32</a:t>
            </a:r>
            <a:r>
              <a:rPr lang="ja-JP" altLang="en-US" dirty="0"/>
              <a:t>～</a:t>
            </a:r>
            <a:r>
              <a:rPr lang="en-US" altLang="ja-JP" dirty="0"/>
              <a:t>1600</a:t>
            </a:r>
            <a:r>
              <a:rPr lang="ja-JP" altLang="en-US" dirty="0"/>
              <a:t>単位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報酬詳細は報酬告示をご確認ください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7241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看護職員加配加算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25AD04A-34FF-41EE-8B66-D697046B2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医療的ケア児を受け入れるための体制を確保し、</a:t>
            </a:r>
            <a:br>
              <a:rPr lang="en-US" altLang="ja-JP" dirty="0"/>
            </a:br>
            <a:r>
              <a:rPr lang="ja-JP" altLang="en-US" dirty="0"/>
              <a:t>ニーズに応じて看護職員の加配を行っている場合に加算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(I)	133</a:t>
            </a:r>
            <a:r>
              <a:rPr lang="ja-JP" altLang="en-US" dirty="0"/>
              <a:t>単位～</a:t>
            </a:r>
            <a:r>
              <a:rPr lang="en-US" altLang="ja-JP" dirty="0"/>
              <a:t>400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(II)	266</a:t>
            </a:r>
            <a:r>
              <a:rPr lang="ja-JP" altLang="en-US" dirty="0"/>
              <a:t>単位～</a:t>
            </a:r>
            <a:r>
              <a:rPr lang="en-US" altLang="ja-JP" dirty="0"/>
              <a:t>800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報酬詳細は報酬告示をご確認ください</a:t>
            </a:r>
          </a:p>
        </p:txBody>
      </p:sp>
    </p:spTree>
    <p:extLst>
      <p:ext uri="{BB962C8B-B14F-4D97-AF65-F5344CB8AC3E}">
        <p14:creationId xmlns:p14="http://schemas.microsoft.com/office/powerpoint/2010/main" val="2150937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関係機関連携加算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FDDBF82-8D07-4775-B376-5279851E8B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関係機関と連携して個別計画書や連絡調整を行ったときに加算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(I) 	200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 保育所、学校等と連携して個別支援計画書を作成</a:t>
            </a:r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(II) 	200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 就学先、就職先と連携して連絡調整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(I)</a:t>
            </a:r>
            <a:r>
              <a:rPr lang="ja-JP" altLang="en-US" dirty="0"/>
              <a:t>は月</a:t>
            </a:r>
            <a:r>
              <a:rPr lang="en-US" altLang="ja-JP" dirty="0"/>
              <a:t>1</a:t>
            </a:r>
            <a:r>
              <a:rPr lang="ja-JP" altLang="en-US" dirty="0"/>
              <a:t>回まで</a:t>
            </a:r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(II)</a:t>
            </a:r>
            <a:r>
              <a:rPr lang="ja-JP" altLang="en-US" dirty="0"/>
              <a:t>は</a:t>
            </a:r>
            <a:r>
              <a:rPr lang="en-US" altLang="ja-JP" dirty="0"/>
              <a:t>1</a:t>
            </a:r>
            <a:r>
              <a:rPr lang="ja-JP" altLang="en-US" dirty="0"/>
              <a:t>回を限度</a:t>
            </a:r>
            <a:endParaRPr lang="en-US" altLang="ja-JP" dirty="0"/>
          </a:p>
          <a:p>
            <a:r>
              <a:rPr lang="ja-JP" altLang="en-US" dirty="0"/>
              <a:t>個別支援計画書に、関係機関連携について記載が必要</a:t>
            </a:r>
          </a:p>
        </p:txBody>
      </p:sp>
    </p:spTree>
    <p:extLst>
      <p:ext uri="{BB962C8B-B14F-4D97-AF65-F5344CB8AC3E}">
        <p14:creationId xmlns:p14="http://schemas.microsoft.com/office/powerpoint/2010/main" val="7066826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保育・教育等移行支援加算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6A91F23-FB1D-4193-887F-D74239ECFC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地域の保育や教育等を受けられるように支援することで、</a:t>
            </a:r>
            <a:br>
              <a:rPr lang="en-US" altLang="ja-JP" dirty="0"/>
            </a:br>
            <a:r>
              <a:rPr lang="ja-JP" altLang="en-US" dirty="0"/>
              <a:t>退所して保育所等へ通うことになった場合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500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r>
              <a:rPr lang="en-US" altLang="ja-JP" dirty="0"/>
              <a:t>	</a:t>
            </a:r>
            <a:r>
              <a:rPr lang="ja-JP" altLang="en-US" dirty="0"/>
              <a:t>（</a:t>
            </a:r>
            <a:r>
              <a:rPr lang="en-US" altLang="ja-JP" dirty="0"/>
              <a:t>1</a:t>
            </a:r>
            <a:r>
              <a:rPr lang="ja-JP" altLang="en-US" dirty="0"/>
              <a:t>回限り）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en-US" altLang="ja-JP" dirty="0"/>
              <a:t>30</a:t>
            </a:r>
            <a:r>
              <a:rPr lang="ja-JP" altLang="en-US" dirty="0"/>
              <a:t>日以内に家を訪問し相談支援を行うことで</a:t>
            </a:r>
            <a:r>
              <a:rPr lang="en-US" altLang="ja-JP" dirty="0"/>
              <a:t>1</a:t>
            </a:r>
            <a:r>
              <a:rPr lang="ja-JP" altLang="en-US" dirty="0"/>
              <a:t>度限り加算</a:t>
            </a:r>
            <a:endParaRPr lang="en-US" altLang="ja-JP" dirty="0"/>
          </a:p>
          <a:p>
            <a:r>
              <a:rPr lang="ja-JP" altLang="en-US" dirty="0"/>
              <a:t>社会福祉施設・小中高校入学は対象外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146090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加算一覧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438721-E140-4511-BF3A-8B6AB6B4CC0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児童指導員等加配加算</a:t>
            </a:r>
            <a:endParaRPr lang="en-US" altLang="ja-JP" dirty="0"/>
          </a:p>
          <a:p>
            <a:r>
              <a:rPr lang="ja-JP" altLang="en-US" dirty="0"/>
              <a:t>専門的支援加算</a:t>
            </a:r>
            <a:endParaRPr lang="en-US" altLang="ja-JP" dirty="0"/>
          </a:p>
          <a:p>
            <a:r>
              <a:rPr lang="ja-JP" altLang="en-US" dirty="0"/>
              <a:t>特別支援加算</a:t>
            </a:r>
            <a:endParaRPr lang="en-US" altLang="ja-JP" dirty="0"/>
          </a:p>
          <a:p>
            <a:r>
              <a:rPr lang="ja-JP" altLang="en-US" dirty="0"/>
              <a:t>福祉専門職員配置等加算</a:t>
            </a:r>
            <a:endParaRPr lang="en-US" altLang="ja-JP" dirty="0"/>
          </a:p>
          <a:p>
            <a:r>
              <a:rPr lang="ja-JP" altLang="en-US" dirty="0"/>
              <a:t>個別サポート加算</a:t>
            </a:r>
            <a:endParaRPr lang="en-US" altLang="ja-JP" dirty="0"/>
          </a:p>
          <a:p>
            <a:r>
              <a:rPr lang="ja-JP" altLang="en-US" dirty="0"/>
              <a:t>強度行動障害児支援加算</a:t>
            </a:r>
            <a:endParaRPr lang="en-US" altLang="ja-JP" dirty="0"/>
          </a:p>
          <a:p>
            <a:r>
              <a:rPr lang="ja-JP" altLang="en-US" dirty="0"/>
              <a:t>送迎加算</a:t>
            </a:r>
            <a:endParaRPr lang="en-US" altLang="ja-JP" dirty="0"/>
          </a:p>
          <a:p>
            <a:r>
              <a:rPr lang="ja-JP" altLang="en-US" dirty="0"/>
              <a:t>延長支援加算</a:t>
            </a:r>
            <a:endParaRPr lang="en-US" altLang="ja-JP" dirty="0"/>
          </a:p>
          <a:p>
            <a:r>
              <a:rPr lang="ja-JP" altLang="en-US" dirty="0"/>
              <a:t>欠席時対応加算</a:t>
            </a:r>
            <a:endParaRPr lang="en-US" altLang="ja-JP" dirty="0"/>
          </a:p>
        </p:txBody>
      </p:sp>
      <p:sp>
        <p:nvSpPr>
          <p:cNvPr id="29" name="コンテンツ プレースホルダー 28">
            <a:extLst>
              <a:ext uri="{FF2B5EF4-FFF2-40B4-BE49-F238E27FC236}">
                <a16:creationId xmlns:a16="http://schemas.microsoft.com/office/drawing/2014/main" id="{6263FCE5-F3E3-4BF1-B71E-BEB79D9326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425440" cy="4351338"/>
          </a:xfrm>
        </p:spPr>
        <p:txBody>
          <a:bodyPr>
            <a:noAutofit/>
          </a:bodyPr>
          <a:lstStyle/>
          <a:p>
            <a:r>
              <a:rPr lang="ja-JP" altLang="en-US" dirty="0"/>
              <a:t>利用者負担上限管理加算</a:t>
            </a:r>
            <a:endParaRPr lang="en-US" altLang="ja-JP" dirty="0"/>
          </a:p>
          <a:p>
            <a:r>
              <a:rPr lang="ja-JP" altLang="en-US" dirty="0"/>
              <a:t>家庭連携加算</a:t>
            </a:r>
            <a:endParaRPr lang="en-US" altLang="ja-JP" dirty="0"/>
          </a:p>
          <a:p>
            <a:r>
              <a:rPr lang="ja-JP" altLang="en-US" dirty="0"/>
              <a:t>事業所内相談支援加算</a:t>
            </a:r>
            <a:endParaRPr lang="en-US" altLang="ja-JP" dirty="0"/>
          </a:p>
          <a:p>
            <a:r>
              <a:rPr lang="ja-JP" altLang="en-US" dirty="0"/>
              <a:t>医療連携体制加算</a:t>
            </a:r>
            <a:endParaRPr lang="en-US" altLang="ja-JP" dirty="0"/>
          </a:p>
          <a:p>
            <a:r>
              <a:rPr lang="ja-JP" altLang="en-US" dirty="0"/>
              <a:t>看護職員加配加算</a:t>
            </a:r>
            <a:endParaRPr lang="en-US" altLang="ja-JP" dirty="0"/>
          </a:p>
          <a:p>
            <a:r>
              <a:rPr lang="ja-JP" altLang="en-US" dirty="0"/>
              <a:t>関係機関連携加算</a:t>
            </a:r>
            <a:endParaRPr lang="en-US" altLang="ja-JP" dirty="0"/>
          </a:p>
          <a:p>
            <a:r>
              <a:rPr lang="ja-JP" altLang="en-US" dirty="0"/>
              <a:t>保育・教育等移行支援加算</a:t>
            </a:r>
            <a:endParaRPr lang="en-US" altLang="ja-JP" dirty="0"/>
          </a:p>
          <a:p>
            <a:r>
              <a:rPr lang="ja-JP" altLang="en-US" dirty="0"/>
              <a:t>福祉・介護職員処遇改善加算</a:t>
            </a:r>
            <a:endParaRPr lang="en-US" altLang="ja-JP" dirty="0"/>
          </a:p>
          <a:p>
            <a:r>
              <a:rPr lang="ja-JP" altLang="en-US" dirty="0"/>
              <a:t>福祉・介護職員等特定処遇改善加算</a:t>
            </a:r>
          </a:p>
        </p:txBody>
      </p:sp>
      <p:sp>
        <p:nvSpPr>
          <p:cNvPr id="30" name="コンテンツ プレースホルダー 28">
            <a:extLst>
              <a:ext uri="{FF2B5EF4-FFF2-40B4-BE49-F238E27FC236}">
                <a16:creationId xmlns:a16="http://schemas.microsoft.com/office/drawing/2014/main" id="{2EDC13D1-2D3D-4DD2-85F6-2854EB64FD30}"/>
              </a:ext>
            </a:extLst>
          </p:cNvPr>
          <p:cNvSpPr txBox="1">
            <a:spLocks/>
          </p:cNvSpPr>
          <p:nvPr/>
        </p:nvSpPr>
        <p:spPr>
          <a:xfrm>
            <a:off x="7696200" y="185103"/>
            <a:ext cx="4282440" cy="1398905"/>
          </a:xfrm>
          <a:prstGeom prst="rect">
            <a:avLst/>
          </a:prstGeom>
          <a:ln>
            <a:solidFill>
              <a:schemeClr val="accent4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人工内耳装着用児支援加算</a:t>
            </a:r>
            <a:endParaRPr lang="en-US" altLang="ja-JP" dirty="0"/>
          </a:p>
          <a:p>
            <a:r>
              <a:rPr lang="ja-JP" altLang="en-US" dirty="0"/>
              <a:t>食事提供加算</a:t>
            </a:r>
            <a:endParaRPr lang="en-US" altLang="ja-JP" dirty="0"/>
          </a:p>
          <a:p>
            <a:r>
              <a:rPr lang="ja-JP" altLang="en-US" dirty="0"/>
              <a:t>栄養士配置加算</a:t>
            </a:r>
            <a:endParaRPr lang="en-US" altLang="ja-JP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F8EC8FA-158D-4AEB-B9FD-CA1B984EB7F0}"/>
              </a:ext>
            </a:extLst>
          </p:cNvPr>
          <p:cNvSpPr/>
          <p:nvPr/>
        </p:nvSpPr>
        <p:spPr>
          <a:xfrm>
            <a:off x="6568440" y="185103"/>
            <a:ext cx="1127760" cy="1398905"/>
          </a:xfrm>
          <a:prstGeom prst="rect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主に</a:t>
            </a:r>
            <a:endParaRPr kumimoji="1" lang="en-US" altLang="ja-JP" dirty="0"/>
          </a:p>
          <a:p>
            <a:pPr algn="ctr"/>
            <a:r>
              <a:rPr kumimoji="1" lang="ja-JP" altLang="en-US" dirty="0"/>
              <a:t>センター</a:t>
            </a:r>
          </a:p>
        </p:txBody>
      </p:sp>
    </p:spTree>
    <p:extLst>
      <p:ext uri="{BB962C8B-B14F-4D97-AF65-F5344CB8AC3E}">
        <p14:creationId xmlns:p14="http://schemas.microsoft.com/office/powerpoint/2010/main" val="40740815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福祉・介護職員処遇改善および特定加算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E4DC4FE-AF99-48E5-9CCE-516D0669D4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職員の処遇改善について、一定の取組みを行っている場合に加算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処遇改善加算</a:t>
            </a:r>
            <a:r>
              <a:rPr lang="en-US" altLang="ja-JP" dirty="0"/>
              <a:t>		3.4%</a:t>
            </a:r>
            <a:r>
              <a:rPr lang="ja-JP" altLang="en-US" dirty="0"/>
              <a:t>～</a:t>
            </a:r>
            <a:r>
              <a:rPr lang="en-US" altLang="ja-JP" dirty="0"/>
              <a:t>8.4%</a:t>
            </a:r>
          </a:p>
          <a:p>
            <a:r>
              <a:rPr lang="ja-JP" altLang="en-US" dirty="0"/>
              <a:t>特定処遇改善加算</a:t>
            </a:r>
            <a:r>
              <a:rPr lang="en-US" altLang="ja-JP" dirty="0"/>
              <a:t>		1.0%</a:t>
            </a:r>
            <a:r>
              <a:rPr lang="ja-JP" altLang="en-US" dirty="0"/>
              <a:t>～</a:t>
            </a:r>
            <a:r>
              <a:rPr lang="en-US" altLang="ja-JP" dirty="0"/>
              <a:t>1.3%</a:t>
            </a:r>
          </a:p>
          <a:p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キャリアパス要件、職場環境等要件に取り組む必要がある</a:t>
            </a:r>
          </a:p>
        </p:txBody>
      </p:sp>
    </p:spTree>
    <p:extLst>
      <p:ext uri="{BB962C8B-B14F-4D97-AF65-F5344CB8AC3E}">
        <p14:creationId xmlns:p14="http://schemas.microsoft.com/office/powerpoint/2010/main" val="276867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児童指導員等加配加算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CF66E3-AAB0-4A24-9B30-CCED67A5DF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ja-JP" altLang="en-US" dirty="0"/>
              <a:t>通常求められる従業員（人員基準）に加えて配置する場合に加算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常勤換算で</a:t>
            </a:r>
            <a:r>
              <a:rPr lang="en-US" altLang="ja-JP" dirty="0"/>
              <a:t>1</a:t>
            </a:r>
            <a:r>
              <a:rPr lang="ja-JP" altLang="en-US" dirty="0"/>
              <a:t>名以上配置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定員</a:t>
            </a:r>
            <a:r>
              <a:rPr lang="en-US" altLang="ja-JP" dirty="0"/>
              <a:t>10</a:t>
            </a:r>
            <a:r>
              <a:rPr lang="ja-JP" altLang="en-US" dirty="0"/>
              <a:t>人（センター以外）</a:t>
            </a:r>
            <a:endParaRPr lang="en-US" altLang="ja-JP" dirty="0"/>
          </a:p>
          <a:p>
            <a:pPr lvl="1"/>
            <a:r>
              <a:rPr lang="ja-JP" altLang="en-US" dirty="0"/>
              <a:t>理学療法士等</a:t>
            </a:r>
            <a:r>
              <a:rPr lang="en-US" altLang="ja-JP" dirty="0"/>
              <a:t>	187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lvl="1"/>
            <a:r>
              <a:rPr lang="ja-JP" altLang="en-US" dirty="0"/>
              <a:t>児童指導員等</a:t>
            </a:r>
            <a:r>
              <a:rPr lang="en-US" altLang="ja-JP" dirty="0"/>
              <a:t>	123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r>
              <a:rPr lang="en-US" altLang="ja-JP" dirty="0"/>
              <a:t>	</a:t>
            </a:r>
            <a:r>
              <a:rPr lang="ja-JP" altLang="en-US" dirty="0"/>
              <a:t>（強度行動障害支援者養成研修修了者含む）</a:t>
            </a:r>
            <a:endParaRPr lang="en-US" altLang="ja-JP" dirty="0"/>
          </a:p>
          <a:p>
            <a:pPr lvl="1"/>
            <a:r>
              <a:rPr lang="ja-JP" altLang="en-US" dirty="0"/>
              <a:t>その他</a:t>
            </a:r>
            <a:r>
              <a:rPr lang="en-US" altLang="ja-JP" dirty="0"/>
              <a:t>		90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</a:p>
        </p:txBody>
      </p:sp>
    </p:spTree>
    <p:extLst>
      <p:ext uri="{BB962C8B-B14F-4D97-AF65-F5344CB8AC3E}">
        <p14:creationId xmlns:p14="http://schemas.microsoft.com/office/powerpoint/2010/main" val="924575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専門的支援加算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8C1258-BD4F-4AD2-A127-1D833E500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専門的で個別的な支援を行う専門職を配置する場合に加算</a:t>
            </a:r>
            <a:endParaRPr lang="en-US" altLang="ja-JP" dirty="0"/>
          </a:p>
          <a:p>
            <a:pPr lvl="1"/>
            <a:r>
              <a:rPr lang="ja-JP" altLang="en-US" dirty="0"/>
              <a:t>児童発達支援では、児童指導員・保育士</a:t>
            </a:r>
            <a:r>
              <a:rPr lang="en-US" altLang="ja-JP" dirty="0"/>
              <a:t>5</a:t>
            </a:r>
            <a:r>
              <a:rPr lang="ja-JP" altLang="en-US" dirty="0"/>
              <a:t>年以上の経験者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常勤換算で</a:t>
            </a:r>
            <a:r>
              <a:rPr lang="en-US" altLang="ja-JP" dirty="0"/>
              <a:t>1</a:t>
            </a:r>
            <a:r>
              <a:rPr lang="ja-JP" altLang="en-US" dirty="0"/>
              <a:t>名以上配置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定員</a:t>
            </a:r>
            <a:r>
              <a:rPr lang="en-US" altLang="ja-JP" dirty="0"/>
              <a:t>10</a:t>
            </a:r>
            <a:r>
              <a:rPr lang="ja-JP" altLang="en-US" dirty="0"/>
              <a:t>人（センター以外）</a:t>
            </a:r>
            <a:endParaRPr lang="en-US" altLang="ja-JP" dirty="0"/>
          </a:p>
          <a:p>
            <a:pPr lvl="1"/>
            <a:r>
              <a:rPr lang="ja-JP" altLang="en-US" dirty="0"/>
              <a:t>理学療法士等</a:t>
            </a:r>
            <a:r>
              <a:rPr lang="en-US" altLang="ja-JP" dirty="0"/>
              <a:t>	187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r>
              <a:rPr lang="en-US" altLang="ja-JP" dirty="0"/>
              <a:t>	</a:t>
            </a:r>
            <a:r>
              <a:rPr lang="ja-JP" altLang="en-US" dirty="0"/>
              <a:t>（児発は保育士</a:t>
            </a:r>
            <a:r>
              <a:rPr lang="en-US" altLang="ja-JP" dirty="0"/>
              <a:t>5</a:t>
            </a:r>
            <a:r>
              <a:rPr lang="ja-JP" altLang="en-US" dirty="0"/>
              <a:t>年以上を含む）</a:t>
            </a:r>
            <a:endParaRPr lang="en-US" altLang="ja-JP" dirty="0"/>
          </a:p>
          <a:p>
            <a:pPr lvl="1"/>
            <a:r>
              <a:rPr lang="ja-JP" altLang="en-US" dirty="0"/>
              <a:t>児童指導員</a:t>
            </a:r>
            <a:r>
              <a:rPr lang="en-US" altLang="ja-JP" dirty="0"/>
              <a:t>	123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r>
              <a:rPr lang="en-US" altLang="ja-JP" dirty="0"/>
              <a:t>	</a:t>
            </a:r>
            <a:r>
              <a:rPr lang="ja-JP" altLang="en-US" dirty="0"/>
              <a:t>（児発のみ児童指導員</a:t>
            </a:r>
            <a:r>
              <a:rPr lang="en-US" altLang="ja-JP" dirty="0"/>
              <a:t>5</a:t>
            </a:r>
            <a:r>
              <a:rPr lang="ja-JP" altLang="en-US" dirty="0"/>
              <a:t>年経験者で算定可）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9915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特別支援加算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362560-695A-4AAF-AADC-97D3A70BD9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理学療法士などを配置し、計画的に機能訓練又は心理指導を行う</a:t>
            </a:r>
            <a:endParaRPr lang="en-US" altLang="ja-JP" dirty="0"/>
          </a:p>
          <a:p>
            <a:r>
              <a:rPr lang="ja-JP" altLang="en-US" dirty="0"/>
              <a:t>特別支援計画を作成し、当該支援に基づく支援を行うこと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54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>
                <a:solidFill>
                  <a:schemeClr val="tx2"/>
                </a:solidFill>
              </a:rPr>
              <a:t>注意：</a:t>
            </a:r>
            <a:r>
              <a:rPr lang="zh-TW" altLang="en-US" dirty="0">
                <a:solidFill>
                  <a:schemeClr val="tx2"/>
                </a:solidFill>
              </a:rPr>
              <a:t>児童指導員等加配加算</a:t>
            </a:r>
            <a:r>
              <a:rPr lang="ja-JP" altLang="en-US" dirty="0">
                <a:solidFill>
                  <a:schemeClr val="tx2"/>
                </a:solidFill>
              </a:rPr>
              <a:t>や</a:t>
            </a:r>
            <a:r>
              <a:rPr lang="zh-TW" altLang="en-US" dirty="0">
                <a:solidFill>
                  <a:schemeClr val="tx2"/>
                </a:solidFill>
              </a:rPr>
              <a:t>専門的支援加算</a:t>
            </a:r>
            <a:r>
              <a:rPr lang="ja-JP" altLang="en-US" dirty="0">
                <a:solidFill>
                  <a:schemeClr val="tx2"/>
                </a:solidFill>
              </a:rPr>
              <a:t>において、</a:t>
            </a:r>
            <a:br>
              <a:rPr lang="en-US" altLang="ja-JP" dirty="0">
                <a:solidFill>
                  <a:schemeClr val="tx2"/>
                </a:solidFill>
              </a:rPr>
            </a:br>
            <a:r>
              <a:rPr lang="en-US" altLang="ja-JP" dirty="0">
                <a:solidFill>
                  <a:schemeClr val="tx2"/>
                </a:solidFill>
              </a:rPr>
              <a:t>	</a:t>
            </a:r>
            <a:r>
              <a:rPr lang="ja-JP" altLang="en-US" dirty="0">
                <a:solidFill>
                  <a:schemeClr val="tx2"/>
                </a:solidFill>
              </a:rPr>
              <a:t>　理学療法士等で加算を算定している場合は対象外</a:t>
            </a:r>
            <a:endParaRPr lang="en-US" altLang="ja-JP" dirty="0">
              <a:solidFill>
                <a:schemeClr val="tx2"/>
              </a:solidFill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特別支援計画を作成し記録を行うこと</a:t>
            </a:r>
          </a:p>
        </p:txBody>
      </p:sp>
    </p:spTree>
    <p:extLst>
      <p:ext uri="{BB962C8B-B14F-4D97-AF65-F5344CB8AC3E}">
        <p14:creationId xmlns:p14="http://schemas.microsoft.com/office/powerpoint/2010/main" val="1262793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福祉専門職員配置等加算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B72FD5-A729-4707-AE58-1FDAEE6E9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児童指導員等のうち、福祉人員の条件に応じて加算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(I) 15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社会福祉士、介護福祉士、精神保健福祉士又は公認心理師の有資格保有者が</a:t>
            </a:r>
            <a:r>
              <a:rPr lang="en-US" altLang="ja-JP" dirty="0"/>
              <a:t>35</a:t>
            </a:r>
            <a:r>
              <a:rPr lang="ja-JP" altLang="en-US" dirty="0"/>
              <a:t>％以上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(II) 10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marL="457200" lvl="1" indent="0">
              <a:buNone/>
            </a:pPr>
            <a:r>
              <a:rPr lang="ja-JP" altLang="en-US" dirty="0"/>
              <a:t>社会福祉士、介護福祉士、精神保健福祉士又は公認心理師の有資格保有者が</a:t>
            </a:r>
            <a:r>
              <a:rPr lang="en-US" altLang="ja-JP" dirty="0"/>
              <a:t>25</a:t>
            </a:r>
            <a:r>
              <a:rPr lang="ja-JP" altLang="en-US" dirty="0"/>
              <a:t>％以上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加算</a:t>
            </a:r>
            <a:r>
              <a:rPr lang="en-US" altLang="ja-JP" dirty="0"/>
              <a:t>(III) 6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pPr lvl="1"/>
            <a:r>
              <a:rPr lang="ja-JP" altLang="en-US" dirty="0"/>
              <a:t>常勤職員が</a:t>
            </a:r>
            <a:r>
              <a:rPr lang="en-US" altLang="ja-JP" dirty="0"/>
              <a:t>75%</a:t>
            </a:r>
            <a:r>
              <a:rPr lang="ja-JP" altLang="en-US" dirty="0"/>
              <a:t>以上又は勤続</a:t>
            </a:r>
            <a:r>
              <a:rPr lang="en-US" altLang="ja-JP" dirty="0"/>
              <a:t>3</a:t>
            </a:r>
            <a:r>
              <a:rPr lang="ja-JP" altLang="en-US" dirty="0"/>
              <a:t>年以上の常勤職員が</a:t>
            </a:r>
            <a:r>
              <a:rPr lang="en-US" altLang="ja-JP" dirty="0"/>
              <a:t>30%</a:t>
            </a:r>
            <a:r>
              <a:rPr lang="ja-JP" altLang="en-US" dirty="0"/>
              <a:t>以上</a:t>
            </a:r>
          </a:p>
        </p:txBody>
      </p:sp>
    </p:spTree>
    <p:extLst>
      <p:ext uri="{BB962C8B-B14F-4D97-AF65-F5344CB8AC3E}">
        <p14:creationId xmlns:p14="http://schemas.microsoft.com/office/powerpoint/2010/main" val="57156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個別サポート加算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2384CD-9CDE-464F-ACD3-6806EBC21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ケアニーズの高い障害児への支援を行う場合に加算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受給者証に記載されている個別サポート加算が算定可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個別サポート加算</a:t>
            </a:r>
            <a:r>
              <a:rPr lang="en-US" altLang="ja-JP" dirty="0"/>
              <a:t>(I) 	100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r>
              <a:rPr lang="en-US" altLang="ja-JP" dirty="0"/>
              <a:t>	</a:t>
            </a:r>
            <a:r>
              <a:rPr lang="ja-JP" altLang="en-US" dirty="0"/>
              <a:t>（ケアニーズが高い障害児）</a:t>
            </a:r>
            <a:endParaRPr lang="en-US" altLang="ja-JP" dirty="0"/>
          </a:p>
          <a:p>
            <a:r>
              <a:rPr lang="ja-JP" altLang="en-US" dirty="0"/>
              <a:t>個別サポート加算</a:t>
            </a:r>
            <a:r>
              <a:rPr lang="en-US" altLang="ja-JP" dirty="0"/>
              <a:t>(II)	125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r>
              <a:rPr lang="en-US" altLang="ja-JP" dirty="0"/>
              <a:t>	</a:t>
            </a:r>
            <a:r>
              <a:rPr lang="ja-JP" altLang="en-US" dirty="0"/>
              <a:t>（要保護・要支援児童）</a:t>
            </a:r>
            <a:endParaRPr lang="en-US" altLang="ja-JP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42283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強度行動障害児支援加算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2AEFB34-DD62-4041-B79A-7C8F67A7E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強度行動障害支援者養成研修（基礎研修）を終了した職員を配置し、</a:t>
            </a:r>
            <a:br>
              <a:rPr lang="en-US" altLang="ja-JP" dirty="0"/>
            </a:br>
            <a:r>
              <a:rPr lang="ja-JP" altLang="en-US" dirty="0"/>
              <a:t>強度行動障害の障害児に対して支援した場合に加算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155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日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強度行動障害支援者養成研修または</a:t>
            </a:r>
            <a:r>
              <a:rPr lang="zh-TW" altLang="en-US" dirty="0"/>
              <a:t>行動援護従事者養成研修</a:t>
            </a:r>
            <a:r>
              <a:rPr lang="ja-JP" altLang="en-US" dirty="0"/>
              <a:t>修了者が</a:t>
            </a:r>
            <a:br>
              <a:rPr lang="en-US" altLang="ja-JP" dirty="0"/>
            </a:br>
            <a:r>
              <a:rPr lang="ja-JP" altLang="en-US" dirty="0"/>
              <a:t>配置されていること</a:t>
            </a:r>
          </a:p>
        </p:txBody>
      </p:sp>
    </p:spTree>
    <p:extLst>
      <p:ext uri="{BB962C8B-B14F-4D97-AF65-F5344CB8AC3E}">
        <p14:creationId xmlns:p14="http://schemas.microsoft.com/office/powerpoint/2010/main" val="3877084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C9DF78-8F0C-47AD-91B8-B359CBC1C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送迎加算</a:t>
            </a:r>
            <a:endParaRPr lang="en-US" altLang="ja-JP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A64494-885C-426B-8C18-1AFA127E76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/>
              <a:t>家と事業所間を送迎したときに加算</a:t>
            </a:r>
            <a:endParaRPr lang="en-US" altLang="ja-JP" dirty="0"/>
          </a:p>
          <a:p>
            <a:endParaRPr lang="en-US" altLang="ja-JP" dirty="0"/>
          </a:p>
          <a:p>
            <a:r>
              <a:rPr lang="en-US" altLang="ja-JP" dirty="0"/>
              <a:t>54</a:t>
            </a:r>
            <a:r>
              <a:rPr lang="ja-JP" altLang="en-US" dirty="0"/>
              <a:t>単位</a:t>
            </a:r>
            <a:r>
              <a:rPr lang="en-US" altLang="ja-JP" dirty="0"/>
              <a:t>/</a:t>
            </a:r>
            <a:r>
              <a:rPr lang="ja-JP" altLang="en-US" dirty="0"/>
              <a:t>回</a:t>
            </a:r>
            <a:r>
              <a:rPr lang="en-US" altLang="ja-JP" dirty="0"/>
              <a:t>		</a:t>
            </a:r>
            <a:r>
              <a:rPr lang="ja-JP" altLang="en-US" dirty="0">
                <a:solidFill>
                  <a:schemeClr val="tx2"/>
                </a:solidFill>
              </a:rPr>
              <a:t>（往復の場合は</a:t>
            </a:r>
            <a:r>
              <a:rPr lang="en-US" altLang="ja-JP" dirty="0">
                <a:solidFill>
                  <a:schemeClr val="tx2"/>
                </a:solidFill>
              </a:rPr>
              <a:t>108</a:t>
            </a:r>
            <a:r>
              <a:rPr lang="ja-JP" altLang="en-US" dirty="0">
                <a:solidFill>
                  <a:schemeClr val="tx2"/>
                </a:solidFill>
              </a:rPr>
              <a:t>単位</a:t>
            </a:r>
            <a:r>
              <a:rPr lang="en-US" altLang="ja-JP" dirty="0">
                <a:solidFill>
                  <a:schemeClr val="tx2"/>
                </a:solidFill>
              </a:rPr>
              <a:t>/</a:t>
            </a:r>
            <a:r>
              <a:rPr lang="ja-JP" altLang="en-US" dirty="0">
                <a:solidFill>
                  <a:schemeClr val="tx2"/>
                </a:solidFill>
              </a:rPr>
              <a:t>往復）</a:t>
            </a:r>
            <a:endParaRPr lang="en-US" altLang="ja-JP" dirty="0">
              <a:solidFill>
                <a:schemeClr val="tx2"/>
              </a:solidFill>
            </a:endParaRPr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条件</a:t>
            </a:r>
            <a:endParaRPr lang="en-US" altLang="ja-JP" dirty="0"/>
          </a:p>
          <a:p>
            <a:r>
              <a:rPr lang="ja-JP" altLang="en-US" dirty="0"/>
              <a:t>個別支援計画書に送迎を行うことの記載が必要</a:t>
            </a:r>
            <a:endParaRPr lang="en-US" altLang="ja-JP" dirty="0"/>
          </a:p>
          <a:p>
            <a:r>
              <a:rPr lang="ja-JP" altLang="en-US" dirty="0"/>
              <a:t>家以外（学校や駅）の送迎は、個別支援計画書に特定の場所を記載</a:t>
            </a:r>
            <a:endParaRPr lang="en-US" altLang="ja-JP" dirty="0"/>
          </a:p>
          <a:p>
            <a:r>
              <a:rPr lang="ja-JP" altLang="en-US" dirty="0"/>
              <a:t>車両運行記録が必要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29133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マーキー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UD デジタル 教科書体 win10版">
      <a:majorFont>
        <a:latin typeface="UD デジタル 教科書体 NK-B"/>
        <a:ea typeface="UD デジタル 教科書体 NK-B"/>
        <a:cs typeface=""/>
      </a:majorFont>
      <a:minorFont>
        <a:latin typeface="UD デジタル 教科書体 NP-R"/>
        <a:ea typeface="UD デジタル 教科書体 NP-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ihou-template-web公開用.potx" id="{B109EB2A-F00D-48F4-BAAC-88619123533C}" vid="{121348A9-B6E9-4DED-A2AA-FC1AE6525299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jihou-template-web公開用</Template>
  <TotalTime>0</TotalTime>
  <Words>1402</Words>
  <Application>Microsoft Office PowerPoint</Application>
  <PresentationFormat>ワイド画面</PresentationFormat>
  <Paragraphs>224</Paragraphs>
  <Slides>20</Slides>
  <Notes>19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UD デジタル 教科書体 NK-B</vt:lpstr>
      <vt:lpstr>UD デジタル 教科書体 NP-R</vt:lpstr>
      <vt:lpstr>游ゴシック</vt:lpstr>
      <vt:lpstr>Arial</vt:lpstr>
      <vt:lpstr>Office テーマ</vt:lpstr>
      <vt:lpstr>PowerPoint プレゼンテーション</vt:lpstr>
      <vt:lpstr>加算一覧</vt:lpstr>
      <vt:lpstr>児童指導員等加配加算</vt:lpstr>
      <vt:lpstr>専門的支援加算</vt:lpstr>
      <vt:lpstr>特別支援加算</vt:lpstr>
      <vt:lpstr>福祉専門職員配置等加算</vt:lpstr>
      <vt:lpstr>個別サポート加算</vt:lpstr>
      <vt:lpstr>強度行動障害児支援加算</vt:lpstr>
      <vt:lpstr>送迎加算</vt:lpstr>
      <vt:lpstr>延長支援加算</vt:lpstr>
      <vt:lpstr>欠席時対応加算（児発・放デイ）</vt:lpstr>
      <vt:lpstr>欠席時対応加算（放課後等デイサービス）</vt:lpstr>
      <vt:lpstr>利用者負担上限管理加算</vt:lpstr>
      <vt:lpstr>家庭連携加算</vt:lpstr>
      <vt:lpstr>事業所内相談支援加算</vt:lpstr>
      <vt:lpstr>医療連携体制加算</vt:lpstr>
      <vt:lpstr>看護職員加配加算</vt:lpstr>
      <vt:lpstr>関係機関連携加算</vt:lpstr>
      <vt:lpstr>保育・教育等移行支援加算</vt:lpstr>
      <vt:lpstr>福祉・介護職員処遇改善および特定加算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2021-12-28T16:00:16Z</dcterms:created>
  <dcterms:modified xsi:type="dcterms:W3CDTF">2021-12-28T16:15:20Z</dcterms:modified>
</cp:coreProperties>
</file>