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93" r:id="rId5"/>
    <p:sldId id="271" r:id="rId6"/>
    <p:sldId id="294" r:id="rId7"/>
    <p:sldId id="273" r:id="rId8"/>
    <p:sldId id="295" r:id="rId9"/>
    <p:sldId id="274" r:id="rId10"/>
    <p:sldId id="275" r:id="rId11"/>
    <p:sldId id="276" r:id="rId12"/>
    <p:sldId id="277" r:id="rId13"/>
    <p:sldId id="292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6928" autoAdjust="0"/>
  </p:normalViewPr>
  <p:slideViewPr>
    <p:cSldViewPr snapToGrid="0">
      <p:cViewPr varScale="1">
        <p:scale>
          <a:sx n="73" d="100"/>
          <a:sy n="73" d="100"/>
        </p:scale>
        <p:origin x="6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A6A35-CA9B-456E-A137-F0C667E08A5A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49646-6355-438F-AC13-F5679D1B5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7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426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075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375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2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5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639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3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32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38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20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466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2732C4-C1AE-4710-8B68-8A631484FE5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33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FC4853-7E0E-4656-AEFB-674ACFC1F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42BC81-3EBE-46D8-9B79-44CB581F3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C36B76-6795-4A00-BD08-49162A14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C124A0-D125-4DFF-B905-BD3F4C8E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194754-2FDA-4681-B3C2-349779EA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AC74A7-FFDA-4D52-A593-1EBC75A27AB1}"/>
              </a:ext>
            </a:extLst>
          </p:cNvPr>
          <p:cNvSpPr txBox="1"/>
          <p:nvPr userDrawn="1"/>
        </p:nvSpPr>
        <p:spPr>
          <a:xfrm>
            <a:off x="7135808" y="6371809"/>
            <a:ext cx="505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© 2021 </a:t>
            </a:r>
            <a:r>
              <a:rPr kumimoji="1" lang="ja-JP" altLang="en-US" dirty="0"/>
              <a:t>児発放デイ運営</a:t>
            </a:r>
            <a:r>
              <a:rPr kumimoji="1" lang="en-US" altLang="ja-JP" dirty="0" err="1"/>
              <a:t>ch</a:t>
            </a:r>
            <a:r>
              <a:rPr kumimoji="1" lang="en-US" altLang="ja-JP" dirty="0"/>
              <a:t> https://jihoch.jp/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355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F7CE0-8F6A-437E-B5B7-1C05C6A9C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A331FB-A013-47A9-946D-42EF4FFD8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07AF5-2436-4383-B98B-7C5A3118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F2898F-6E85-4D60-92E6-48D41A78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6B0A54-4A3B-4E68-9DA1-8EADDEAC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3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00C76D-871C-4F8E-89AC-C431D83BA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18993F-B84D-47D1-8EAC-6AA78D2DA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E33280-02FE-4DCA-9ED3-25BBB597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06631-07A9-48E8-8D98-C94B4059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5765B2-C236-42BD-B8D2-3010FD27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7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D2075-4E2D-45F4-B291-4EDF2BC8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3026A2-0BC3-433C-A0FA-F3FDBB7D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9BD78-81E3-4EB4-9826-CD92F827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4BB008-BE42-49CE-8580-7EE44288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AEA7C6-B083-49FB-ACF5-EE4D0691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7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C6921-AF4A-48A8-BFF1-3851A601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802389-F28C-4272-B7D3-AF727574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64BBDC-F612-439E-9684-EA05DD04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46FBA-C8D4-4D19-BF0C-E6C03EA5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4A3BD-3929-4EA7-8962-61ACC8EB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19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5A8808-8016-4851-9B8A-8669B636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BF8AEB-6431-4003-8A13-D1A0FC8B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DEE388-29BD-4428-BE54-8CA6E1BE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DF57E-0EC0-4355-B8A2-F3CF2A28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4B79F5-4D40-4C29-9985-8F70658A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3D46AB-1EEA-42B5-A136-F9FEF37A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8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01AA0-FB08-4453-9094-5ABB5018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9B8F07-6202-4A12-B565-4F0ABA628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870F3A-8096-48E8-8DE0-9C0595318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F8478C-8A42-4E19-963C-BA75876B5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53B0C9-508F-435B-9C45-C7A748C2A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588D77-006B-44C9-A992-4DA7B23E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703A4E-CCC9-4A54-A825-3F84E876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FC433B-0293-4C16-A3F9-CB054A03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92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93B38A-3EE5-40EE-8648-BF4B9B95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6DFE7C-3CA1-4D5D-B2EE-A89BDF2BE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B6F0AB-5CBE-4B73-A5FC-21363C533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B81603-2B15-48AC-88F7-FEC20550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83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B7CB6E-AFFC-455D-8C76-5A8ED92F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D5B35C-C7E0-4814-8D8D-E8E1D7FD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93F7E2-AF32-4A9C-ACF9-F48A06CA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2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0280E-4666-455F-903A-1488E4F2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F7B6FF-92A5-44BA-B1FA-B8288A394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3AF00-AEA3-4584-8E97-A51FFBC9D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872F2A-60F9-40BE-8E77-D26EB1239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99794B-3EAD-4578-9DA1-28011BC8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E6DDB4-2F93-4126-9A7F-111224E3E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30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EDEFC-5D3B-47D3-92FA-EC53CAA6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BD2A50-740E-48F5-B698-C687A25DC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8D8D74-DD33-417F-A264-E864D165C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1A5E60-BD76-4118-B20F-7E23DFA7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170723-1F0D-46D0-9217-EBBD7794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9655D7-B35D-4113-BC94-BD015ED05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47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BA7AEAC-75DF-4F31-B5F8-810A1B87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863"/>
            <a:ext cx="10515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F33AF1-4634-41F3-8A6A-141EFD134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A2BAA7-F70B-48E8-91B1-19C7F1E0C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D210-E4DF-4148-901E-800554EA71D0}" type="datetimeFigureOut">
              <a:rPr kumimoji="1" lang="ja-JP" altLang="en-US" smtClean="0"/>
              <a:t>2021/12/29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3A69D5-9F11-4B75-B6C5-CEDB09752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0BFC93-E9C3-4ED6-9BF5-46DA21A88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72EA-6F41-470A-B7C5-EF4E56C0A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四角形: 対角を切り取る 6">
            <a:extLst>
              <a:ext uri="{FF2B5EF4-FFF2-40B4-BE49-F238E27FC236}">
                <a16:creationId xmlns:a16="http://schemas.microsoft.com/office/drawing/2014/main" id="{88ABDDC5-9157-4F83-9ECB-6F3A2E84F3C2}"/>
              </a:ext>
            </a:extLst>
          </p:cNvPr>
          <p:cNvSpPr/>
          <p:nvPr userDrawn="1"/>
        </p:nvSpPr>
        <p:spPr>
          <a:xfrm>
            <a:off x="229030" y="185738"/>
            <a:ext cx="2409667" cy="365125"/>
          </a:xfrm>
          <a:prstGeom prst="snip2DiagRect">
            <a:avLst>
              <a:gd name="adj1" fmla="val 10218"/>
              <a:gd name="adj2" fmla="val 50000"/>
            </a:avLst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児発放デイ運営</a:t>
            </a:r>
            <a:r>
              <a:rPr kumimoji="1" lang="en-US" altLang="ja-JP" dirty="0" err="1"/>
              <a:t>ch.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38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28">
            <a:extLst>
              <a:ext uri="{FF2B5EF4-FFF2-40B4-BE49-F238E27FC236}">
                <a16:creationId xmlns:a16="http://schemas.microsoft.com/office/drawing/2014/main" id="{4C10DAAB-24ED-4DF4-B923-55FE62CD6DD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42544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定員超過利用減算</a:t>
            </a:r>
          </a:p>
          <a:p>
            <a:endParaRPr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サービス提供職員欠如減算</a:t>
            </a:r>
          </a:p>
          <a:p>
            <a:endParaRPr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児童発達支援管理責任者欠如減算</a:t>
            </a:r>
          </a:p>
          <a:p>
            <a:endParaRPr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個別支援計画未作成減算</a:t>
            </a:r>
          </a:p>
          <a:p>
            <a:endParaRPr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7BF51E5-BCB0-4A8C-8836-D92D77B3BF30}"/>
              </a:ext>
            </a:extLst>
          </p:cNvPr>
          <p:cNvSpPr txBox="1">
            <a:spLocks/>
          </p:cNvSpPr>
          <p:nvPr/>
        </p:nvSpPr>
        <p:spPr>
          <a:xfrm>
            <a:off x="838200" y="550863"/>
            <a:ext cx="10515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減算一覧</a:t>
            </a:r>
          </a:p>
        </p:txBody>
      </p:sp>
      <p:sp>
        <p:nvSpPr>
          <p:cNvPr id="12" name="コンテンツ プレースホルダー 28">
            <a:extLst>
              <a:ext uri="{FF2B5EF4-FFF2-40B4-BE49-F238E27FC236}">
                <a16:creationId xmlns:a16="http://schemas.microsoft.com/office/drawing/2014/main" id="{3F1E59D5-CE99-4592-9A05-BA3C5EE59FD8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42544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自己評価結果等未公表減算</a:t>
            </a:r>
          </a:p>
          <a:p>
            <a:endParaRPr lang="zh-TW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zh-TW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開所時間減算</a:t>
            </a:r>
          </a:p>
          <a:p>
            <a:endParaRPr lang="zh-TW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zh-TW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身体拘束廃止未実施減算</a:t>
            </a:r>
          </a:p>
          <a:p>
            <a:endParaRPr lang="zh-TW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E1052B4-5786-4968-8267-E9174FAD3E9C}"/>
              </a:ext>
            </a:extLst>
          </p:cNvPr>
          <p:cNvSpPr txBox="1">
            <a:spLocks/>
          </p:cNvSpPr>
          <p:nvPr/>
        </p:nvSpPr>
        <p:spPr>
          <a:xfrm>
            <a:off x="1524000" y="24939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dirty="0"/>
              <a:t>児発・放デイでの減算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331E16-4D98-4BEF-9A62-A8BC7379B1A6}"/>
              </a:ext>
            </a:extLst>
          </p:cNvPr>
          <p:cNvSpPr txBox="1"/>
          <p:nvPr/>
        </p:nvSpPr>
        <p:spPr>
          <a:xfrm>
            <a:off x="2573059" y="2493963"/>
            <a:ext cx="4559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令和</a:t>
            </a:r>
            <a:r>
              <a:rPr kumimoji="1" lang="en-US" altLang="ja-JP" sz="3200" dirty="0">
                <a:solidFill>
                  <a:schemeClr val="tx2"/>
                </a:solidFill>
              </a:rPr>
              <a:t>3</a:t>
            </a:r>
            <a:r>
              <a:rPr kumimoji="1" lang="ja-JP" altLang="en-US" sz="3200" dirty="0">
                <a:solidFill>
                  <a:schemeClr val="tx2"/>
                </a:solidFill>
              </a:rPr>
              <a:t>年度報酬改定対応</a:t>
            </a:r>
          </a:p>
        </p:txBody>
      </p:sp>
    </p:spTree>
    <p:extLst>
      <p:ext uri="{BB962C8B-B14F-4D97-AF65-F5344CB8AC3E}">
        <p14:creationId xmlns:p14="http://schemas.microsoft.com/office/powerpoint/2010/main" val="927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自己評価結果等未公表減算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2384CD-9CDE-464F-ACD3-6806EBC21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自己評価結果等を公表していない場合に減算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ja-JP" altLang="en-US" dirty="0"/>
              <a:t>自己評価結果と保護者による評価をインターネット上で公表していない場合</a:t>
            </a:r>
            <a:endParaRPr lang="en-US" altLang="ja-JP" dirty="0"/>
          </a:p>
          <a:p>
            <a:pPr lvl="1"/>
            <a:r>
              <a:rPr lang="ja-JP" altLang="en-US" dirty="0"/>
              <a:t>概ね</a:t>
            </a:r>
            <a:r>
              <a:rPr lang="en-US" altLang="ja-JP" dirty="0"/>
              <a:t>1</a:t>
            </a:r>
            <a:r>
              <a:rPr lang="ja-JP" altLang="en-US" dirty="0"/>
              <a:t>年に</a:t>
            </a:r>
            <a:r>
              <a:rPr lang="en-US" altLang="ja-JP" dirty="0"/>
              <a:t>1</a:t>
            </a:r>
            <a:r>
              <a:rPr lang="ja-JP" altLang="en-US" dirty="0"/>
              <a:t>回以上公表していない場合</a:t>
            </a:r>
            <a:endParaRPr lang="en-US" altLang="ja-JP" dirty="0"/>
          </a:p>
          <a:p>
            <a:pPr lvl="1"/>
            <a:r>
              <a:rPr lang="ja-JP" altLang="en-US" dirty="0"/>
              <a:t>指定権者へ届出がされていない場合</a:t>
            </a:r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en-US" altLang="ja-JP" dirty="0"/>
              <a:t>15%</a:t>
            </a:r>
            <a:r>
              <a:rPr lang="ja-JP" altLang="en-US" dirty="0"/>
              <a:t>減算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22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開所時間減算</a:t>
            </a:r>
            <a:endParaRPr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AEFB34-DD62-4041-B79A-7C8F67A7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営業時間が</a:t>
            </a:r>
            <a:r>
              <a:rPr lang="en-US" altLang="ja-JP" dirty="0"/>
              <a:t>6</a:t>
            </a:r>
            <a:r>
              <a:rPr lang="ja-JP" altLang="en-US" dirty="0"/>
              <a:t>時間未満の場合に減算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ja-JP" altLang="en-US" dirty="0"/>
              <a:t>児童発達支援は、運営規程に定められている営業時間が</a:t>
            </a:r>
            <a:r>
              <a:rPr lang="en-US" altLang="ja-JP" dirty="0"/>
              <a:t>6</a:t>
            </a:r>
            <a:r>
              <a:rPr lang="ja-JP" altLang="en-US" dirty="0"/>
              <a:t>時間未満の場合</a:t>
            </a:r>
            <a:endParaRPr lang="en-US" altLang="ja-JP" dirty="0"/>
          </a:p>
          <a:p>
            <a:pPr lvl="1"/>
            <a:r>
              <a:rPr lang="ja-JP" altLang="en-US" dirty="0"/>
              <a:t>放課後等デイサービスは、学校の休業日における営業時間が</a:t>
            </a:r>
            <a:r>
              <a:rPr lang="en-US" altLang="ja-JP" dirty="0"/>
              <a:t>6</a:t>
            </a:r>
            <a:r>
              <a:rPr lang="ja-JP" altLang="en-US" dirty="0"/>
              <a:t>時間未満の場合</a:t>
            </a:r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開所時間</a:t>
            </a:r>
            <a:r>
              <a:rPr lang="en-US" altLang="ja-JP" dirty="0"/>
              <a:t>4</a:t>
            </a:r>
            <a:r>
              <a:rPr lang="ja-JP" altLang="en-US" dirty="0"/>
              <a:t>時間以上</a:t>
            </a:r>
            <a:r>
              <a:rPr lang="en-US" altLang="ja-JP" dirty="0"/>
              <a:t>6</a:t>
            </a:r>
            <a:r>
              <a:rPr lang="ja-JP" altLang="en-US" dirty="0"/>
              <a:t>時間未満</a:t>
            </a:r>
            <a:r>
              <a:rPr lang="en-US" altLang="ja-JP" dirty="0"/>
              <a:t>	15%</a:t>
            </a: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開所時間</a:t>
            </a:r>
            <a:r>
              <a:rPr lang="en-US" altLang="ja-JP" dirty="0"/>
              <a:t>4</a:t>
            </a:r>
            <a:r>
              <a:rPr lang="ja-JP" altLang="en-US" dirty="0"/>
              <a:t>時間未満</a:t>
            </a:r>
            <a:r>
              <a:rPr lang="en-US" altLang="ja-JP" dirty="0"/>
              <a:t>		30%</a:t>
            </a:r>
            <a:r>
              <a:rPr lang="ja-JP" altLang="en-US" dirty="0"/>
              <a:t>減算</a:t>
            </a:r>
            <a:endParaRPr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注意：サービス提供時間が</a:t>
            </a:r>
            <a:r>
              <a:rPr lang="en-US" altLang="ja-JP" dirty="0"/>
              <a:t>6</a:t>
            </a:r>
            <a:r>
              <a:rPr lang="ja-JP" altLang="en-US" dirty="0"/>
              <a:t>時間未満であっても減算されない</a:t>
            </a:r>
          </a:p>
        </p:txBody>
      </p:sp>
    </p:spTree>
    <p:extLst>
      <p:ext uri="{BB962C8B-B14F-4D97-AF65-F5344CB8AC3E}">
        <p14:creationId xmlns:p14="http://schemas.microsoft.com/office/powerpoint/2010/main" val="387708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身体拘束廃止未実施減算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A64494-885C-426B-8C18-1AFA127E7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身体拘束の廃止・適正化の取組みが適切でない場合に減算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ja-JP" altLang="en-US" dirty="0"/>
              <a:t>身体拘束等に関わる</a:t>
            </a:r>
            <a:r>
              <a:rPr lang="ja-JP" altLang="en-US" b="1" u="sng" dirty="0"/>
              <a:t>記録</a:t>
            </a:r>
            <a:r>
              <a:rPr lang="ja-JP" altLang="en-US" dirty="0"/>
              <a:t>が行われていない場合</a:t>
            </a:r>
            <a:endParaRPr lang="en-US" altLang="ja-JP" dirty="0"/>
          </a:p>
          <a:p>
            <a:pPr lvl="1"/>
            <a:r>
              <a:rPr lang="ja-JP" altLang="en-US" dirty="0"/>
              <a:t>身体拘束等の適正化のための</a:t>
            </a:r>
            <a:r>
              <a:rPr lang="ja-JP" altLang="en-US" b="1" u="sng" dirty="0"/>
              <a:t>委員会</a:t>
            </a:r>
            <a:r>
              <a:rPr lang="ja-JP" altLang="en-US" dirty="0"/>
              <a:t>を定期的に開催していない場合</a:t>
            </a:r>
            <a:endParaRPr lang="en-US" altLang="ja-JP" dirty="0"/>
          </a:p>
          <a:p>
            <a:pPr lvl="1"/>
            <a:r>
              <a:rPr lang="ja-JP" altLang="en-US" dirty="0"/>
              <a:t>身体拘束等の適正化のための</a:t>
            </a:r>
            <a:r>
              <a:rPr lang="ja-JP" altLang="en-US" b="1" u="sng" dirty="0"/>
              <a:t>指針</a:t>
            </a:r>
            <a:r>
              <a:rPr lang="ja-JP" altLang="en-US" dirty="0"/>
              <a:t>を整備していない場合</a:t>
            </a:r>
            <a:endParaRPr lang="en-US" altLang="ja-JP" dirty="0"/>
          </a:p>
          <a:p>
            <a:pPr lvl="1"/>
            <a:r>
              <a:rPr lang="ja-JP" altLang="en-US" dirty="0"/>
              <a:t>身体拘束等の適正化のための</a:t>
            </a:r>
            <a:r>
              <a:rPr lang="ja-JP" altLang="en-US" b="1" u="sng" dirty="0"/>
              <a:t>研修</a:t>
            </a:r>
            <a:r>
              <a:rPr lang="ja-JP" altLang="en-US" dirty="0"/>
              <a:t>を年に</a:t>
            </a:r>
            <a:r>
              <a:rPr lang="en-US" altLang="ja-JP" dirty="0"/>
              <a:t>1</a:t>
            </a:r>
            <a:r>
              <a:rPr lang="ja-JP" altLang="en-US" dirty="0"/>
              <a:t>回以上実施していない場合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en-US" altLang="ja-JP" dirty="0"/>
              <a:t>5</a:t>
            </a:r>
            <a:r>
              <a:rPr lang="ja-JP" altLang="en-US" dirty="0"/>
              <a:t>単位</a:t>
            </a:r>
            <a:r>
              <a:rPr lang="en-US" altLang="ja-JP" dirty="0"/>
              <a:t>/</a:t>
            </a:r>
            <a:r>
              <a:rPr lang="ja-JP" altLang="en-US" dirty="0"/>
              <a:t>日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注意：委員会・指針・研修の未実施は</a:t>
            </a:r>
            <a:r>
              <a:rPr lang="ja-JP" altLang="en-US" u="sng" dirty="0"/>
              <a:t>令和</a:t>
            </a:r>
            <a:r>
              <a:rPr lang="en-US" altLang="ja-JP" u="sng" dirty="0"/>
              <a:t>5</a:t>
            </a:r>
            <a:r>
              <a:rPr lang="ja-JP" altLang="en-US" u="sng" dirty="0"/>
              <a:t>年</a:t>
            </a:r>
            <a:r>
              <a:rPr lang="en-US" altLang="ja-JP" u="sng" dirty="0"/>
              <a:t>3</a:t>
            </a:r>
            <a:r>
              <a:rPr lang="ja-JP" altLang="en-US" u="sng" dirty="0"/>
              <a:t>月</a:t>
            </a:r>
            <a:r>
              <a:rPr lang="en-US" altLang="ja-JP" u="sng" dirty="0"/>
              <a:t>31</a:t>
            </a:r>
            <a:r>
              <a:rPr lang="ja-JP" altLang="en-US" u="sng" dirty="0"/>
              <a:t>日まで減算されない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382913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39D40-E735-451E-BBEB-A1856AC9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複数の減算事由に該当する場合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DCBFFB-76EE-4BC9-B41C-48A833B88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複数の減算事由に該当する場合は、それぞれの減算割合を乗ずる。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定員超過利用と人員欠如の両方の場合は、</a:t>
            </a:r>
            <a:br>
              <a:rPr kumimoji="1" lang="en-US" altLang="ja-JP" dirty="0"/>
            </a:br>
            <a:r>
              <a:rPr kumimoji="1" lang="ja-JP" altLang="en-US" dirty="0"/>
              <a:t>減算となる単位が大きい方が適用される。</a:t>
            </a:r>
          </a:p>
        </p:txBody>
      </p:sp>
    </p:spTree>
    <p:extLst>
      <p:ext uri="{BB962C8B-B14F-4D97-AF65-F5344CB8AC3E}">
        <p14:creationId xmlns:p14="http://schemas.microsoft.com/office/powerpoint/2010/main" val="169173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減算一覧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438721-E140-4511-BF3A-8B6AB6B4CC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定員超過利用減算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サービス提供職員欠如減算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児童発達支援管理責任者欠如減算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個別支援計画未作成減算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9" name="コンテンツ プレースホルダー 28">
            <a:extLst>
              <a:ext uri="{FF2B5EF4-FFF2-40B4-BE49-F238E27FC236}">
                <a16:creationId xmlns:a16="http://schemas.microsoft.com/office/drawing/2014/main" id="{6263FCE5-F3E3-4BF1-B71E-BEB79D932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25440" cy="4351338"/>
          </a:xfrm>
        </p:spPr>
        <p:txBody>
          <a:bodyPr>
            <a:noAutofit/>
          </a:bodyPr>
          <a:lstStyle/>
          <a:p>
            <a:r>
              <a:rPr lang="ja-JP" altLang="en-US" dirty="0"/>
              <a:t>自己評価結果等未公表減算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開所時間減算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身体拘束廃止未実施減算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408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定員超過利用減算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CF66E3-AAB0-4A24-9B30-CCED67A5D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u="sng" dirty="0"/>
              <a:t>定員を超えて</a:t>
            </a:r>
            <a:r>
              <a:rPr lang="ja-JP" altLang="en-US" dirty="0"/>
              <a:t>障害児を受け入れた場合に減算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日あたりの利用障害児数が基準を超えた場合</a:t>
            </a:r>
            <a:endParaRPr lang="en-US" altLang="ja-JP" dirty="0"/>
          </a:p>
          <a:p>
            <a:pPr lvl="2"/>
            <a:r>
              <a:rPr lang="ja-JP" altLang="en-US" dirty="0"/>
              <a:t>定員</a:t>
            </a:r>
            <a:r>
              <a:rPr lang="en-US" altLang="ja-JP" dirty="0"/>
              <a:t>50</a:t>
            </a:r>
            <a:r>
              <a:rPr lang="ja-JP" altLang="en-US" dirty="0"/>
              <a:t>人以下の場合は、</a:t>
            </a:r>
            <a:r>
              <a:rPr lang="en-US" altLang="ja-JP" dirty="0"/>
              <a:t>150%</a:t>
            </a:r>
            <a:r>
              <a:rPr lang="ja-JP" altLang="en-US" dirty="0"/>
              <a:t>の人数を超えた場合</a:t>
            </a:r>
            <a:endParaRPr lang="en-US" altLang="ja-JP" dirty="0"/>
          </a:p>
          <a:p>
            <a:pPr lvl="2"/>
            <a:r>
              <a:rPr lang="ja-JP" altLang="en-US" dirty="0"/>
              <a:t>定員</a:t>
            </a:r>
            <a:r>
              <a:rPr lang="en-US" altLang="ja-JP" dirty="0"/>
              <a:t>51</a:t>
            </a:r>
            <a:r>
              <a:rPr lang="ja-JP" altLang="en-US" dirty="0"/>
              <a:t>人以上の場合は、</a:t>
            </a:r>
            <a:r>
              <a:rPr lang="en-US" altLang="ja-JP" dirty="0"/>
              <a:t>50</a:t>
            </a:r>
            <a:r>
              <a:rPr lang="ja-JP" altLang="en-US" dirty="0"/>
              <a:t>を差し引いた人数の</a:t>
            </a:r>
            <a:r>
              <a:rPr lang="en-US" altLang="ja-JP" dirty="0"/>
              <a:t>125%</a:t>
            </a:r>
            <a:r>
              <a:rPr lang="ja-JP" altLang="en-US" dirty="0"/>
              <a:t>に</a:t>
            </a:r>
            <a:r>
              <a:rPr lang="en-US" altLang="ja-JP" dirty="0"/>
              <a:t>75</a:t>
            </a:r>
            <a:r>
              <a:rPr lang="ja-JP" altLang="en-US" dirty="0"/>
              <a:t>を加えた人数を超えた場合</a:t>
            </a:r>
            <a:endParaRPr lang="en-US" altLang="ja-JP" dirty="0"/>
          </a:p>
          <a:p>
            <a:pPr lvl="1"/>
            <a:r>
              <a:rPr lang="ja-JP" altLang="en-US" dirty="0"/>
              <a:t>過去</a:t>
            </a:r>
            <a:r>
              <a:rPr lang="en-US" altLang="ja-JP" dirty="0"/>
              <a:t>3</a:t>
            </a:r>
            <a:r>
              <a:rPr lang="ja-JP" altLang="en-US" dirty="0"/>
              <a:t>か月間の平均利用障害児数が基準を超えた場合</a:t>
            </a:r>
            <a:endParaRPr lang="en-US" altLang="ja-JP" dirty="0"/>
          </a:p>
          <a:p>
            <a:pPr lvl="2"/>
            <a:r>
              <a:rPr lang="ja-JP" altLang="en-US" dirty="0"/>
              <a:t>定員</a:t>
            </a:r>
            <a:r>
              <a:rPr lang="en-US" altLang="ja-JP" dirty="0"/>
              <a:t>11</a:t>
            </a:r>
            <a:r>
              <a:rPr lang="ja-JP" altLang="en-US" dirty="0"/>
              <a:t>人以下の場合は、定員に</a:t>
            </a:r>
            <a:r>
              <a:rPr lang="en-US" altLang="ja-JP" dirty="0"/>
              <a:t>3</a:t>
            </a:r>
            <a:r>
              <a:rPr lang="ja-JP" altLang="en-US" dirty="0"/>
              <a:t>を加えた人数を超えた場合</a:t>
            </a:r>
            <a:endParaRPr lang="en-US" altLang="ja-JP" dirty="0"/>
          </a:p>
          <a:p>
            <a:pPr lvl="2"/>
            <a:r>
              <a:rPr lang="ja-JP" altLang="en-US" dirty="0"/>
              <a:t>定員</a:t>
            </a:r>
            <a:r>
              <a:rPr lang="en-US" altLang="ja-JP" dirty="0"/>
              <a:t>12</a:t>
            </a:r>
            <a:r>
              <a:rPr lang="ja-JP" altLang="en-US" dirty="0"/>
              <a:t>人以上の場合は、</a:t>
            </a:r>
            <a:r>
              <a:rPr lang="en-US" altLang="ja-JP" dirty="0"/>
              <a:t>125</a:t>
            </a:r>
            <a:r>
              <a:rPr lang="ja-JP" altLang="en-US" dirty="0"/>
              <a:t>％の人数を超えた場合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en-US" altLang="ja-JP" dirty="0"/>
              <a:t>30%</a:t>
            </a:r>
            <a:r>
              <a:rPr lang="ja-JP" altLang="en-US" dirty="0"/>
              <a:t>減算</a:t>
            </a:r>
          </a:p>
        </p:txBody>
      </p:sp>
    </p:spTree>
    <p:extLst>
      <p:ext uri="{BB962C8B-B14F-4D97-AF65-F5344CB8AC3E}">
        <p14:creationId xmlns:p14="http://schemas.microsoft.com/office/powerpoint/2010/main" val="92457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定員超過利用減算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CF66E3-AAB0-4A24-9B30-CCED67A5D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u="sng" dirty="0"/>
              <a:t>定員を超えて</a:t>
            </a:r>
            <a:r>
              <a:rPr lang="ja-JP" altLang="en-US" dirty="0"/>
              <a:t>障害児を受け入れた場合に減算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条件（定員</a:t>
            </a:r>
            <a:r>
              <a:rPr lang="en-US" altLang="ja-JP" dirty="0"/>
              <a:t>10</a:t>
            </a:r>
            <a:r>
              <a:rPr lang="ja-JP" altLang="en-US" dirty="0"/>
              <a:t>人の場合）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日あたりの利用障害児数が</a:t>
            </a:r>
            <a:r>
              <a:rPr lang="en-US" altLang="ja-JP" dirty="0"/>
              <a:t>15</a:t>
            </a:r>
            <a:r>
              <a:rPr lang="ja-JP" altLang="en-US" dirty="0"/>
              <a:t>人を超えた場合</a:t>
            </a:r>
            <a:endParaRPr lang="en-US" altLang="ja-JP" dirty="0"/>
          </a:p>
          <a:p>
            <a:pPr lvl="2"/>
            <a:endParaRPr lang="en-US" altLang="ja-JP" dirty="0"/>
          </a:p>
          <a:p>
            <a:pPr lvl="1"/>
            <a:r>
              <a:rPr lang="ja-JP" altLang="en-US" dirty="0"/>
              <a:t>過去</a:t>
            </a:r>
            <a:r>
              <a:rPr lang="en-US" altLang="ja-JP" dirty="0"/>
              <a:t>3</a:t>
            </a:r>
            <a:r>
              <a:rPr lang="ja-JP" altLang="en-US" dirty="0"/>
              <a:t>か月間の平均利用障害児数が</a:t>
            </a:r>
            <a:r>
              <a:rPr lang="en-US" altLang="ja-JP" dirty="0"/>
              <a:t>13</a:t>
            </a:r>
            <a:r>
              <a:rPr lang="ja-JP" altLang="en-US" dirty="0"/>
              <a:t>人を超えた場合</a:t>
            </a:r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en-US" altLang="ja-JP" dirty="0"/>
              <a:t>30%</a:t>
            </a:r>
            <a:r>
              <a:rPr lang="ja-JP" altLang="en-US" dirty="0"/>
              <a:t>減算</a:t>
            </a:r>
          </a:p>
        </p:txBody>
      </p:sp>
    </p:spTree>
    <p:extLst>
      <p:ext uri="{BB962C8B-B14F-4D97-AF65-F5344CB8AC3E}">
        <p14:creationId xmlns:p14="http://schemas.microsoft.com/office/powerpoint/2010/main" val="375385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サービス提供職員欠如減算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8C1258-BD4F-4AD2-A127-1D833E500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指定基準に定める</a:t>
            </a:r>
            <a:r>
              <a:rPr lang="ja-JP" altLang="en-US" u="sng" dirty="0"/>
              <a:t>人員基準を満たしていない場合</a:t>
            </a:r>
            <a:r>
              <a:rPr lang="ja-JP" altLang="en-US" dirty="0"/>
              <a:t>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割の範囲内で欠如した場合は翌々月から減算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割を超えて欠如した場合は翌月から減算</a:t>
            </a:r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減算適用</a:t>
            </a:r>
            <a:r>
              <a:rPr lang="en-US" altLang="ja-JP" dirty="0"/>
              <a:t>1</a:t>
            </a:r>
            <a:r>
              <a:rPr lang="ja-JP" altLang="en-US" dirty="0"/>
              <a:t>ヶ月目から</a:t>
            </a:r>
            <a:r>
              <a:rPr lang="en-US" altLang="ja-JP" dirty="0"/>
              <a:t>2</a:t>
            </a:r>
            <a:r>
              <a:rPr lang="ja-JP" altLang="en-US" dirty="0"/>
              <a:t>ヶ月目</a:t>
            </a:r>
            <a:r>
              <a:rPr lang="en-US" altLang="ja-JP" dirty="0"/>
              <a:t>	30%</a:t>
            </a: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減算適用</a:t>
            </a:r>
            <a:r>
              <a:rPr lang="en-US" altLang="ja-JP" dirty="0"/>
              <a:t>3</a:t>
            </a:r>
            <a:r>
              <a:rPr lang="ja-JP" altLang="en-US" dirty="0"/>
              <a:t>ヶ月目から</a:t>
            </a:r>
            <a:r>
              <a:rPr lang="en-US" altLang="ja-JP" dirty="0"/>
              <a:t>		50</a:t>
            </a:r>
            <a:r>
              <a:rPr lang="ja-JP" altLang="en-US" dirty="0"/>
              <a:t>％減算</a:t>
            </a:r>
          </a:p>
        </p:txBody>
      </p:sp>
    </p:spTree>
    <p:extLst>
      <p:ext uri="{BB962C8B-B14F-4D97-AF65-F5344CB8AC3E}">
        <p14:creationId xmlns:p14="http://schemas.microsoft.com/office/powerpoint/2010/main" val="269915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サービス提供職員欠如減算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8C1258-BD4F-4AD2-A127-1D833E500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指定基準に定める人員基準を満たしていない場合に減算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条件（定員</a:t>
            </a:r>
            <a:r>
              <a:rPr lang="en-US" altLang="ja-JP" dirty="0"/>
              <a:t>10</a:t>
            </a:r>
            <a:r>
              <a:rPr lang="ja-JP" altLang="en-US" dirty="0"/>
              <a:t>人の場合：人員基準</a:t>
            </a:r>
            <a:r>
              <a:rPr lang="en-US" altLang="ja-JP" dirty="0"/>
              <a:t>2</a:t>
            </a:r>
            <a:r>
              <a:rPr lang="ja-JP" altLang="en-US" dirty="0"/>
              <a:t>名）</a:t>
            </a:r>
            <a:endParaRPr lang="en-US" altLang="ja-JP" dirty="0"/>
          </a:p>
          <a:p>
            <a:pPr lvl="1"/>
            <a:r>
              <a:rPr lang="en-US" altLang="ja-JP" dirty="0"/>
              <a:t>0.2</a:t>
            </a:r>
            <a:r>
              <a:rPr lang="ja-JP" altLang="en-US" dirty="0"/>
              <a:t>人以下の範囲内で欠如した場合は翌々月から減算</a:t>
            </a:r>
            <a:endParaRPr lang="en-US" altLang="ja-JP" dirty="0"/>
          </a:p>
          <a:p>
            <a:pPr lvl="1"/>
            <a:r>
              <a:rPr lang="en-US" altLang="ja-JP" dirty="0"/>
              <a:t>0.2</a:t>
            </a:r>
            <a:r>
              <a:rPr lang="ja-JP" altLang="en-US" dirty="0"/>
              <a:t>人を超えて欠如した場合は翌月から減算</a:t>
            </a:r>
            <a:endParaRPr lang="en-US" altLang="ja-JP" dirty="0"/>
          </a:p>
          <a:p>
            <a:pPr lvl="2"/>
            <a:endParaRPr lang="en-US" altLang="ja-JP" dirty="0"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E155BA11-71E2-437A-BDD9-F785CE2355D8}"/>
              </a:ext>
            </a:extLst>
          </p:cNvPr>
          <p:cNvGrpSpPr/>
          <p:nvPr/>
        </p:nvGrpSpPr>
        <p:grpSpPr>
          <a:xfrm>
            <a:off x="836662" y="4397078"/>
            <a:ext cx="4851264" cy="1268316"/>
            <a:chOff x="2695164" y="3955643"/>
            <a:chExt cx="4851264" cy="1268316"/>
          </a:xfrm>
        </p:grpSpPr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AE5ABD66-94BA-4D79-A3D2-B58274D97E28}"/>
                </a:ext>
              </a:extLst>
            </p:cNvPr>
            <p:cNvCxnSpPr>
              <a:cxnSpLocks/>
            </p:cNvCxnSpPr>
            <p:nvPr/>
          </p:nvCxnSpPr>
          <p:spPr>
            <a:xfrm>
              <a:off x="3426373" y="4866290"/>
              <a:ext cx="41200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6E00648E-8B9F-4442-9029-5A4E40EDF837}"/>
                </a:ext>
              </a:extLst>
            </p:cNvPr>
            <p:cNvCxnSpPr>
              <a:cxnSpLocks/>
            </p:cNvCxnSpPr>
            <p:nvPr/>
          </p:nvCxnSpPr>
          <p:spPr>
            <a:xfrm>
              <a:off x="3426373" y="47112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147B97A-3E7E-4DA2-A3A1-B9107EE49C3B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1" y="47112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291ED35-FA8B-43E9-953F-304426951D7B}"/>
                </a:ext>
              </a:extLst>
            </p:cNvPr>
            <p:cNvCxnSpPr>
              <a:cxnSpLocks/>
            </p:cNvCxnSpPr>
            <p:nvPr/>
          </p:nvCxnSpPr>
          <p:spPr>
            <a:xfrm>
              <a:off x="4803229" y="47112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A1E6B92-8311-4959-86C2-2A8CA5D88B6F}"/>
                </a:ext>
              </a:extLst>
            </p:cNvPr>
            <p:cNvCxnSpPr>
              <a:cxnSpLocks/>
            </p:cNvCxnSpPr>
            <p:nvPr/>
          </p:nvCxnSpPr>
          <p:spPr>
            <a:xfrm>
              <a:off x="5491657" y="47112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5D0D67F-38E2-4757-B3A8-D8FED4E14BE1}"/>
                </a:ext>
              </a:extLst>
            </p:cNvPr>
            <p:cNvCxnSpPr>
              <a:cxnSpLocks/>
            </p:cNvCxnSpPr>
            <p:nvPr/>
          </p:nvCxnSpPr>
          <p:spPr>
            <a:xfrm>
              <a:off x="6180085" y="47112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8CC96EC-7B1E-4F7C-8C24-CAD228645597}"/>
                </a:ext>
              </a:extLst>
            </p:cNvPr>
            <p:cNvCxnSpPr>
              <a:cxnSpLocks/>
            </p:cNvCxnSpPr>
            <p:nvPr/>
          </p:nvCxnSpPr>
          <p:spPr>
            <a:xfrm>
              <a:off x="6868513" y="47112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3CE0BB0B-3813-4872-B5DE-4B017097E656}"/>
                </a:ext>
              </a:extLst>
            </p:cNvPr>
            <p:cNvCxnSpPr>
              <a:cxnSpLocks/>
            </p:cNvCxnSpPr>
            <p:nvPr/>
          </p:nvCxnSpPr>
          <p:spPr>
            <a:xfrm>
              <a:off x="3849190" y="4324975"/>
              <a:ext cx="0" cy="4785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1E095490-4E9B-4129-8D95-09D5483A160D}"/>
                </a:ext>
              </a:extLst>
            </p:cNvPr>
            <p:cNvSpPr txBox="1"/>
            <p:nvPr/>
          </p:nvSpPr>
          <p:spPr>
            <a:xfrm>
              <a:off x="2695164" y="3955643"/>
              <a:ext cx="2411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0.2</a:t>
              </a:r>
              <a:r>
                <a:rPr kumimoji="1" lang="ja-JP" altLang="en-US" dirty="0"/>
                <a:t>人以下で人員不足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EF16947E-7246-41D7-AE36-8EA57BEF96A2}"/>
                </a:ext>
              </a:extLst>
            </p:cNvPr>
            <p:cNvSpPr txBox="1"/>
            <p:nvPr/>
          </p:nvSpPr>
          <p:spPr>
            <a:xfrm>
              <a:off x="3151874" y="44342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5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2AF19D8-9F07-4BD1-82ED-14AC5A9F8045}"/>
                </a:ext>
              </a:extLst>
            </p:cNvPr>
            <p:cNvSpPr txBox="1"/>
            <p:nvPr/>
          </p:nvSpPr>
          <p:spPr>
            <a:xfrm>
              <a:off x="3850194" y="44342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6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4B45A2F-4860-473C-913A-523B3194FC0C}"/>
                </a:ext>
              </a:extLst>
            </p:cNvPr>
            <p:cNvSpPr txBox="1"/>
            <p:nvPr/>
          </p:nvSpPr>
          <p:spPr>
            <a:xfrm>
              <a:off x="4538618" y="44342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7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122FF29-D5B2-458C-A8A9-569E044B2C82}"/>
                </a:ext>
              </a:extLst>
            </p:cNvPr>
            <p:cNvSpPr txBox="1"/>
            <p:nvPr/>
          </p:nvSpPr>
          <p:spPr>
            <a:xfrm>
              <a:off x="5227042" y="44342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8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729F9A3-182B-4BA4-BD9C-BF9EEB10C9C0}"/>
                </a:ext>
              </a:extLst>
            </p:cNvPr>
            <p:cNvSpPr txBox="1"/>
            <p:nvPr/>
          </p:nvSpPr>
          <p:spPr>
            <a:xfrm>
              <a:off x="5915466" y="44342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9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CFFFCED-EBEC-4C2E-AF71-57749FF354A2}"/>
                </a:ext>
              </a:extLst>
            </p:cNvPr>
            <p:cNvSpPr txBox="1"/>
            <p:nvPr/>
          </p:nvSpPr>
          <p:spPr>
            <a:xfrm>
              <a:off x="6463018" y="4434212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10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EB992E0-DD6F-4C39-A257-EEC18F0FC9F4}"/>
                </a:ext>
              </a:extLst>
            </p:cNvPr>
            <p:cNvSpPr/>
            <p:nvPr/>
          </p:nvSpPr>
          <p:spPr>
            <a:xfrm>
              <a:off x="4803227" y="4908647"/>
              <a:ext cx="1376858" cy="31531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30</a:t>
              </a:r>
              <a:r>
                <a:rPr kumimoji="1" lang="ja-JP" alt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％減算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2FF3E56F-490D-48B3-92A1-4B86473CD8CE}"/>
                </a:ext>
              </a:extLst>
            </p:cNvPr>
            <p:cNvSpPr/>
            <p:nvPr/>
          </p:nvSpPr>
          <p:spPr>
            <a:xfrm>
              <a:off x="6199358" y="4908647"/>
              <a:ext cx="1238904" cy="31531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50</a:t>
              </a:r>
              <a:r>
                <a:rPr kumimoji="1" lang="ja-JP" alt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％減算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1CBB1861-7ED7-490A-A1DE-ABBE124AC7A2}"/>
              </a:ext>
            </a:extLst>
          </p:cNvPr>
          <p:cNvGrpSpPr/>
          <p:nvPr/>
        </p:nvGrpSpPr>
        <p:grpSpPr>
          <a:xfrm>
            <a:off x="6250588" y="4397078"/>
            <a:ext cx="5018273" cy="1268316"/>
            <a:chOff x="2680555" y="4108043"/>
            <a:chExt cx="5018273" cy="1268316"/>
          </a:xfrm>
        </p:grpSpPr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00470B6F-A298-4E5A-B7DF-DD1A203AC7F9}"/>
                </a:ext>
              </a:extLst>
            </p:cNvPr>
            <p:cNvCxnSpPr>
              <a:cxnSpLocks/>
            </p:cNvCxnSpPr>
            <p:nvPr/>
          </p:nvCxnSpPr>
          <p:spPr>
            <a:xfrm>
              <a:off x="3578773" y="5018690"/>
              <a:ext cx="41200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0237374A-4EB7-45E9-8002-8A5EF2F0DED1}"/>
                </a:ext>
              </a:extLst>
            </p:cNvPr>
            <p:cNvCxnSpPr>
              <a:cxnSpLocks/>
            </p:cNvCxnSpPr>
            <p:nvPr/>
          </p:nvCxnSpPr>
          <p:spPr>
            <a:xfrm>
              <a:off x="3578773" y="48636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2AC88948-F3BC-4AE1-B4AC-0E667A36BCF5}"/>
                </a:ext>
              </a:extLst>
            </p:cNvPr>
            <p:cNvCxnSpPr>
              <a:cxnSpLocks/>
            </p:cNvCxnSpPr>
            <p:nvPr/>
          </p:nvCxnSpPr>
          <p:spPr>
            <a:xfrm>
              <a:off x="4267201" y="48636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622DB8DF-B3B2-42CE-9A78-1CA5B0BE7435}"/>
                </a:ext>
              </a:extLst>
            </p:cNvPr>
            <p:cNvCxnSpPr>
              <a:cxnSpLocks/>
            </p:cNvCxnSpPr>
            <p:nvPr/>
          </p:nvCxnSpPr>
          <p:spPr>
            <a:xfrm>
              <a:off x="4955629" y="48636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5DE8013A-DCF0-4D09-9BDD-288D78978511}"/>
                </a:ext>
              </a:extLst>
            </p:cNvPr>
            <p:cNvCxnSpPr>
              <a:cxnSpLocks/>
            </p:cNvCxnSpPr>
            <p:nvPr/>
          </p:nvCxnSpPr>
          <p:spPr>
            <a:xfrm>
              <a:off x="5644057" y="48636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CB4F316F-5824-4149-8C34-EBCCA860F516}"/>
                </a:ext>
              </a:extLst>
            </p:cNvPr>
            <p:cNvCxnSpPr>
              <a:cxnSpLocks/>
            </p:cNvCxnSpPr>
            <p:nvPr/>
          </p:nvCxnSpPr>
          <p:spPr>
            <a:xfrm>
              <a:off x="6332485" y="48636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F671AE3D-5083-4D81-B8B7-6A9097017075}"/>
                </a:ext>
              </a:extLst>
            </p:cNvPr>
            <p:cNvCxnSpPr>
              <a:cxnSpLocks/>
            </p:cNvCxnSpPr>
            <p:nvPr/>
          </p:nvCxnSpPr>
          <p:spPr>
            <a:xfrm>
              <a:off x="7020913" y="4863662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矢印コネクタ 36">
              <a:extLst>
                <a:ext uri="{FF2B5EF4-FFF2-40B4-BE49-F238E27FC236}">
                  <a16:creationId xmlns:a16="http://schemas.microsoft.com/office/drawing/2014/main" id="{FAB97C3F-EE56-410D-8E2C-E269959BC9A8}"/>
                </a:ext>
              </a:extLst>
            </p:cNvPr>
            <p:cNvCxnSpPr>
              <a:cxnSpLocks/>
            </p:cNvCxnSpPr>
            <p:nvPr/>
          </p:nvCxnSpPr>
          <p:spPr>
            <a:xfrm>
              <a:off x="4001590" y="4477375"/>
              <a:ext cx="0" cy="4785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1CC403DE-FF68-4033-800F-AE27A7B81C1E}"/>
                </a:ext>
              </a:extLst>
            </p:cNvPr>
            <p:cNvSpPr txBox="1"/>
            <p:nvPr/>
          </p:nvSpPr>
          <p:spPr>
            <a:xfrm>
              <a:off x="2680555" y="4108043"/>
              <a:ext cx="2642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0.2</a:t>
              </a:r>
              <a:r>
                <a:rPr kumimoji="1" lang="ja-JP" altLang="en-US" dirty="0"/>
                <a:t>人を越えて人員不足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088264D-F295-4958-B048-B1947242EB6C}"/>
                </a:ext>
              </a:extLst>
            </p:cNvPr>
            <p:cNvSpPr txBox="1"/>
            <p:nvPr/>
          </p:nvSpPr>
          <p:spPr>
            <a:xfrm>
              <a:off x="3304274" y="45866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5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3EFAF188-643B-419C-8D87-75EF204EFCFA}"/>
                </a:ext>
              </a:extLst>
            </p:cNvPr>
            <p:cNvSpPr txBox="1"/>
            <p:nvPr/>
          </p:nvSpPr>
          <p:spPr>
            <a:xfrm>
              <a:off x="4002594" y="45866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6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EAF1035B-3020-4FA9-A970-2160BF1DCF40}"/>
                </a:ext>
              </a:extLst>
            </p:cNvPr>
            <p:cNvSpPr txBox="1"/>
            <p:nvPr/>
          </p:nvSpPr>
          <p:spPr>
            <a:xfrm>
              <a:off x="4691018" y="45866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7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CECD444-7466-466F-97C0-A05D24D91E3B}"/>
                </a:ext>
              </a:extLst>
            </p:cNvPr>
            <p:cNvSpPr txBox="1"/>
            <p:nvPr/>
          </p:nvSpPr>
          <p:spPr>
            <a:xfrm>
              <a:off x="5379442" y="45866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8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98E62DBC-1DFB-4130-BD87-96E21F83A210}"/>
                </a:ext>
              </a:extLst>
            </p:cNvPr>
            <p:cNvSpPr txBox="1"/>
            <p:nvPr/>
          </p:nvSpPr>
          <p:spPr>
            <a:xfrm>
              <a:off x="6067866" y="4586612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9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DBF55C55-367C-44E8-8933-38FE3E1AB732}"/>
                </a:ext>
              </a:extLst>
            </p:cNvPr>
            <p:cNvSpPr txBox="1"/>
            <p:nvPr/>
          </p:nvSpPr>
          <p:spPr>
            <a:xfrm>
              <a:off x="6615418" y="4586612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10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3BE8F8EF-313A-45C5-BA9B-378998123A76}"/>
                </a:ext>
              </a:extLst>
            </p:cNvPr>
            <p:cNvSpPr/>
            <p:nvPr/>
          </p:nvSpPr>
          <p:spPr>
            <a:xfrm>
              <a:off x="4303795" y="5061047"/>
              <a:ext cx="1340262" cy="31531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30</a:t>
              </a:r>
              <a:r>
                <a:rPr kumimoji="1" lang="ja-JP" alt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％減算</a:t>
              </a: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9B915089-7704-48DE-856D-A41E8B4CA275}"/>
                </a:ext>
              </a:extLst>
            </p:cNvPr>
            <p:cNvSpPr/>
            <p:nvPr/>
          </p:nvSpPr>
          <p:spPr>
            <a:xfrm>
              <a:off x="5677240" y="5061047"/>
              <a:ext cx="1913421" cy="31531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50</a:t>
              </a:r>
              <a:r>
                <a:rPr kumimoji="1" lang="ja-JP" alt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％減算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29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児童発達支援管理責任者欠如減算</a:t>
            </a:r>
            <a:endParaRPr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362560-695A-4AAF-AADC-97D3A70BD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指定基準に定める人員基準を満たしていない場合に減算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ja-JP" altLang="en-US" dirty="0"/>
              <a:t>児童発達支援管理責任者が不足する翌々月から減算</a:t>
            </a:r>
            <a:endParaRPr lang="en-US" altLang="ja-JP" dirty="0"/>
          </a:p>
          <a:p>
            <a:pPr lvl="1"/>
            <a:r>
              <a:rPr lang="ja-JP" altLang="en-US" dirty="0"/>
              <a:t>児童発達支援センター及び重度心身障害児を通わせる事業所を除く</a:t>
            </a:r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減算適用</a:t>
            </a:r>
            <a:r>
              <a:rPr lang="en-US" altLang="ja-JP" dirty="0"/>
              <a:t>1</a:t>
            </a:r>
            <a:r>
              <a:rPr lang="ja-JP" altLang="en-US" dirty="0"/>
              <a:t>ヶ月目から</a:t>
            </a:r>
            <a:r>
              <a:rPr lang="en-US" altLang="ja-JP" dirty="0"/>
              <a:t>4</a:t>
            </a:r>
            <a:r>
              <a:rPr lang="ja-JP" altLang="en-US" dirty="0"/>
              <a:t>ヶ月目</a:t>
            </a:r>
            <a:r>
              <a:rPr lang="en-US" altLang="ja-JP" dirty="0"/>
              <a:t>	30%</a:t>
            </a: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減算適用</a:t>
            </a:r>
            <a:r>
              <a:rPr lang="en-US" altLang="ja-JP" dirty="0"/>
              <a:t>5</a:t>
            </a:r>
            <a:r>
              <a:rPr lang="ja-JP" altLang="en-US" dirty="0"/>
              <a:t>ヶ月目から</a:t>
            </a:r>
            <a:r>
              <a:rPr lang="en-US" altLang="ja-JP" dirty="0"/>
              <a:t>		50</a:t>
            </a:r>
            <a:r>
              <a:rPr lang="ja-JP" altLang="en-US" dirty="0"/>
              <a:t>％減算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279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児童発達支援管理責任者欠如減算</a:t>
            </a:r>
            <a:endParaRPr lang="en-US" altLang="ja-JP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362560-695A-4AAF-AADC-97D3A70BD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指定基準に定める人員基準を満たしていない場合に減算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ja-JP" altLang="en-US" dirty="0"/>
              <a:t>児童発達支援管理責任者が</a:t>
            </a:r>
            <a:r>
              <a:rPr lang="ja-JP" altLang="en-US" u="sng" dirty="0"/>
              <a:t>不在となる翌々月から減算</a:t>
            </a:r>
            <a:endParaRPr lang="en-US" altLang="ja-JP" u="sng" dirty="0"/>
          </a:p>
          <a:p>
            <a:pPr lvl="1"/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CFA09482-F44A-48EA-AAD7-0A9525ACC2A5}"/>
              </a:ext>
            </a:extLst>
          </p:cNvPr>
          <p:cNvGrpSpPr/>
          <p:nvPr/>
        </p:nvGrpSpPr>
        <p:grpSpPr>
          <a:xfrm>
            <a:off x="3191514" y="4174660"/>
            <a:ext cx="5808972" cy="1312058"/>
            <a:chOff x="3314007" y="4174660"/>
            <a:chExt cx="5808972" cy="1312058"/>
          </a:xfrm>
        </p:grpSpPr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1A58ECFE-0A77-48E2-8B6F-A43B0C152C31}"/>
                </a:ext>
              </a:extLst>
            </p:cNvPr>
            <p:cNvCxnSpPr>
              <a:cxnSpLocks/>
            </p:cNvCxnSpPr>
            <p:nvPr/>
          </p:nvCxnSpPr>
          <p:spPr>
            <a:xfrm>
              <a:off x="3626069" y="5129049"/>
              <a:ext cx="54969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62507D9F-7AFF-4F21-AA38-743BBA8F86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069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430CFDF9-3CC3-41F0-A004-CA91F327ACB8}"/>
                </a:ext>
              </a:extLst>
            </p:cNvPr>
            <p:cNvCxnSpPr>
              <a:cxnSpLocks/>
            </p:cNvCxnSpPr>
            <p:nvPr/>
          </p:nvCxnSpPr>
          <p:spPr>
            <a:xfrm>
              <a:off x="4314497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DA8C89F-2109-480F-BCC6-B1BA5AF056C7}"/>
                </a:ext>
              </a:extLst>
            </p:cNvPr>
            <p:cNvCxnSpPr>
              <a:cxnSpLocks/>
            </p:cNvCxnSpPr>
            <p:nvPr/>
          </p:nvCxnSpPr>
          <p:spPr>
            <a:xfrm>
              <a:off x="5002925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E51EEBF4-34B8-4DA7-9EAB-2F1FD526453E}"/>
                </a:ext>
              </a:extLst>
            </p:cNvPr>
            <p:cNvCxnSpPr>
              <a:cxnSpLocks/>
            </p:cNvCxnSpPr>
            <p:nvPr/>
          </p:nvCxnSpPr>
          <p:spPr>
            <a:xfrm>
              <a:off x="5691353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6F05DF51-25E9-453B-834D-E07D9581F1CE}"/>
                </a:ext>
              </a:extLst>
            </p:cNvPr>
            <p:cNvCxnSpPr>
              <a:cxnSpLocks/>
            </p:cNvCxnSpPr>
            <p:nvPr/>
          </p:nvCxnSpPr>
          <p:spPr>
            <a:xfrm>
              <a:off x="6379781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0848E8C-9BD9-4615-B1DF-BD3D48496162}"/>
                </a:ext>
              </a:extLst>
            </p:cNvPr>
            <p:cNvCxnSpPr>
              <a:cxnSpLocks/>
            </p:cNvCxnSpPr>
            <p:nvPr/>
          </p:nvCxnSpPr>
          <p:spPr>
            <a:xfrm>
              <a:off x="7068209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2083A52-D9AC-41D8-ACF0-D914A2088A33}"/>
                </a:ext>
              </a:extLst>
            </p:cNvPr>
            <p:cNvCxnSpPr>
              <a:cxnSpLocks/>
            </p:cNvCxnSpPr>
            <p:nvPr/>
          </p:nvCxnSpPr>
          <p:spPr>
            <a:xfrm>
              <a:off x="7756637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FFA35483-FEC6-4D09-8D73-957C9D4C2E2F}"/>
                </a:ext>
              </a:extLst>
            </p:cNvPr>
            <p:cNvCxnSpPr>
              <a:cxnSpLocks/>
            </p:cNvCxnSpPr>
            <p:nvPr/>
          </p:nvCxnSpPr>
          <p:spPr>
            <a:xfrm>
              <a:off x="8445062" y="4974021"/>
              <a:ext cx="0" cy="315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CAFA06B2-0013-4F7C-8252-681E7B64D9B8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3983421" y="4543992"/>
              <a:ext cx="0" cy="5643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D40945D-9172-4F53-8ECF-B554500FA9E2}"/>
                </a:ext>
              </a:extLst>
            </p:cNvPr>
            <p:cNvSpPr txBox="1"/>
            <p:nvPr/>
          </p:nvSpPr>
          <p:spPr>
            <a:xfrm>
              <a:off x="3314007" y="417466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児発管退職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F9440076-0C90-4690-A8C4-83898F1C52C5}"/>
                </a:ext>
              </a:extLst>
            </p:cNvPr>
            <p:cNvSpPr txBox="1"/>
            <p:nvPr/>
          </p:nvSpPr>
          <p:spPr>
            <a:xfrm>
              <a:off x="3351570" y="4696971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5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42808F49-8E01-4407-A9CD-DD3236872474}"/>
                </a:ext>
              </a:extLst>
            </p:cNvPr>
            <p:cNvSpPr txBox="1"/>
            <p:nvPr/>
          </p:nvSpPr>
          <p:spPr>
            <a:xfrm>
              <a:off x="4049890" y="4696971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6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8EF4776-9C9D-4C87-B649-363F49BA2B98}"/>
                </a:ext>
              </a:extLst>
            </p:cNvPr>
            <p:cNvSpPr txBox="1"/>
            <p:nvPr/>
          </p:nvSpPr>
          <p:spPr>
            <a:xfrm>
              <a:off x="4738314" y="4696971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7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C39CC3D-9403-4948-B66C-DB9022FDB953}"/>
                </a:ext>
              </a:extLst>
            </p:cNvPr>
            <p:cNvSpPr txBox="1"/>
            <p:nvPr/>
          </p:nvSpPr>
          <p:spPr>
            <a:xfrm>
              <a:off x="5426738" y="4696971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8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6C33E95-7D2E-4C1D-9740-B9329A5FD279}"/>
                </a:ext>
              </a:extLst>
            </p:cNvPr>
            <p:cNvSpPr txBox="1"/>
            <p:nvPr/>
          </p:nvSpPr>
          <p:spPr>
            <a:xfrm>
              <a:off x="6115162" y="4696971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9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48846E46-4072-49B0-ADC2-E9087B86F191}"/>
                </a:ext>
              </a:extLst>
            </p:cNvPr>
            <p:cNvSpPr txBox="1"/>
            <p:nvPr/>
          </p:nvSpPr>
          <p:spPr>
            <a:xfrm>
              <a:off x="6662714" y="4696971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10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E2D4FC40-87F3-46E4-9613-066DF4FAA8A8}"/>
                </a:ext>
              </a:extLst>
            </p:cNvPr>
            <p:cNvSpPr txBox="1"/>
            <p:nvPr/>
          </p:nvSpPr>
          <p:spPr>
            <a:xfrm>
              <a:off x="7354766" y="4696971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11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EDD6EA20-315C-4E62-B46A-DA79C8487008}"/>
                </a:ext>
              </a:extLst>
            </p:cNvPr>
            <p:cNvSpPr txBox="1"/>
            <p:nvPr/>
          </p:nvSpPr>
          <p:spPr>
            <a:xfrm>
              <a:off x="8039578" y="4696971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12</a:t>
              </a:r>
              <a:r>
                <a:rPr kumimoji="1" lang="ja-JP" altLang="en-US" dirty="0"/>
                <a:t>月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39D61CE1-E169-4AB0-A71E-5BAF59504E35}"/>
                </a:ext>
              </a:extLst>
            </p:cNvPr>
            <p:cNvSpPr/>
            <p:nvPr/>
          </p:nvSpPr>
          <p:spPr>
            <a:xfrm>
              <a:off x="5002922" y="5171406"/>
              <a:ext cx="2753711" cy="31531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30</a:t>
              </a:r>
              <a:r>
                <a:rPr kumimoji="1" lang="ja-JP" alt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％減算</a:t>
              </a: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CECDC072-2585-4D94-B017-72CC44E11E58}"/>
                </a:ext>
              </a:extLst>
            </p:cNvPr>
            <p:cNvSpPr/>
            <p:nvPr/>
          </p:nvSpPr>
          <p:spPr>
            <a:xfrm>
              <a:off x="7786854" y="5171406"/>
              <a:ext cx="1238904" cy="31531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50</a:t>
              </a:r>
              <a:r>
                <a:rPr kumimoji="1" lang="ja-JP" alt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％減算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869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9DF78-8F0C-47AD-91B8-B359CBC1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個別支援計画未作成減算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B72FD5-A729-4707-AE58-1FDAEE6E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個別支援計画書が作成されずにサービス提供が行われた場合に減算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条件</a:t>
            </a:r>
            <a:endParaRPr lang="en-US" altLang="ja-JP" dirty="0"/>
          </a:p>
          <a:p>
            <a:pPr lvl="1"/>
            <a:r>
              <a:rPr lang="ja-JP" altLang="en-US" dirty="0"/>
              <a:t>個別支援計画書が作成されずにサービス提供された月から減算</a:t>
            </a:r>
            <a:endParaRPr lang="en-US" altLang="ja-JP" dirty="0"/>
          </a:p>
          <a:p>
            <a:pPr lvl="2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減算適用</a:t>
            </a:r>
            <a:r>
              <a:rPr lang="en-US" altLang="ja-JP" dirty="0"/>
              <a:t>1</a:t>
            </a:r>
            <a:r>
              <a:rPr lang="ja-JP" altLang="en-US" dirty="0"/>
              <a:t>ヶ月目から</a:t>
            </a:r>
            <a:r>
              <a:rPr lang="en-US" altLang="ja-JP" dirty="0"/>
              <a:t>2</a:t>
            </a:r>
            <a:r>
              <a:rPr lang="ja-JP" altLang="en-US" dirty="0"/>
              <a:t>ヶ月目</a:t>
            </a:r>
            <a:r>
              <a:rPr lang="en-US" altLang="ja-JP" dirty="0"/>
              <a:t>	30%</a:t>
            </a:r>
            <a:r>
              <a:rPr lang="ja-JP" altLang="en-US" dirty="0"/>
              <a:t>減算</a:t>
            </a:r>
            <a:endParaRPr lang="en-US" altLang="ja-JP" dirty="0"/>
          </a:p>
          <a:p>
            <a:pPr lvl="1"/>
            <a:r>
              <a:rPr lang="ja-JP" altLang="en-US" dirty="0"/>
              <a:t>減算適用</a:t>
            </a:r>
            <a:r>
              <a:rPr lang="en-US" altLang="ja-JP" dirty="0"/>
              <a:t>3</a:t>
            </a:r>
            <a:r>
              <a:rPr lang="ja-JP" altLang="en-US" dirty="0"/>
              <a:t>ヶ月目から</a:t>
            </a:r>
            <a:r>
              <a:rPr lang="en-US" altLang="ja-JP" dirty="0"/>
              <a:t>		50</a:t>
            </a:r>
            <a:r>
              <a:rPr lang="ja-JP" altLang="en-US" dirty="0"/>
              <a:t>％減算</a:t>
            </a:r>
            <a:endParaRPr lang="en-US" altLang="ja-JP" dirty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注意：個別支援計画書が適切に作成されていないと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実地指導で指摘された場合も減算対象となる</a:t>
            </a:r>
          </a:p>
        </p:txBody>
      </p:sp>
    </p:spTree>
    <p:extLst>
      <p:ext uri="{BB962C8B-B14F-4D97-AF65-F5344CB8AC3E}">
        <p14:creationId xmlns:p14="http://schemas.microsoft.com/office/powerpoint/2010/main" val="5715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UD デジタル 教科書体 win10版">
      <a:majorFont>
        <a:latin typeface="UD デジタル 教科書体 NK-B"/>
        <a:ea typeface="UD デジタル 教科書体 NK-B"/>
        <a:cs typeface=""/>
      </a:majorFont>
      <a:minorFont>
        <a:latin typeface="UD デジタル 教科書体 NP-R"/>
        <a:ea typeface="UD デジタル 教科書体 NP-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ihou-template-web公開用.potx" id="{B109EB2A-F00D-48F4-BAAC-88619123533C}" vid="{121348A9-B6E9-4DED-A2AA-FC1AE652529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jihou-template-web公開用</Template>
  <TotalTime>0</TotalTime>
  <Words>939</Words>
  <PresentationFormat>ワイド画面</PresentationFormat>
  <Paragraphs>176</Paragraphs>
  <Slides>13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UD デジタル 教科書体 NK-B</vt:lpstr>
      <vt:lpstr>UD デジタル 教科書体 NP-R</vt:lpstr>
      <vt:lpstr>游ゴシック</vt:lpstr>
      <vt:lpstr>Arial</vt:lpstr>
      <vt:lpstr>Office テーマ</vt:lpstr>
      <vt:lpstr>PowerPoint プレゼンテーション</vt:lpstr>
      <vt:lpstr>減算一覧</vt:lpstr>
      <vt:lpstr>定員超過利用減算</vt:lpstr>
      <vt:lpstr>定員超過利用減算</vt:lpstr>
      <vt:lpstr>サービス提供職員欠如減算</vt:lpstr>
      <vt:lpstr>サービス提供職員欠如減算</vt:lpstr>
      <vt:lpstr>児童発達支援管理責任者欠如減算</vt:lpstr>
      <vt:lpstr>児童発達支援管理責任者欠如減算</vt:lpstr>
      <vt:lpstr>個別支援計画未作成減算</vt:lpstr>
      <vt:lpstr>自己評価結果等未公表減算</vt:lpstr>
      <vt:lpstr>開所時間減算</vt:lpstr>
      <vt:lpstr>身体拘束廃止未実施減算</vt:lpstr>
      <vt:lpstr>複数の減算事由に該当する場合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2021-12-28T16:09:36Z</dcterms:created>
  <dcterms:modified xsi:type="dcterms:W3CDTF">2021-12-28T16:18:22Z</dcterms:modified>
</cp:coreProperties>
</file>