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60" r:id="rId5"/>
    <p:sldId id="261" r:id="rId6"/>
    <p:sldId id="279" r:id="rId7"/>
    <p:sldId id="281" r:id="rId8"/>
    <p:sldId id="283" r:id="rId9"/>
    <p:sldId id="282" r:id="rId10"/>
    <p:sldId id="264" r:id="rId11"/>
    <p:sldId id="265" r:id="rId12"/>
    <p:sldId id="27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5331" autoAdjust="0"/>
  </p:normalViewPr>
  <p:slideViewPr>
    <p:cSldViewPr snapToGrid="0">
      <p:cViewPr varScale="1">
        <p:scale>
          <a:sx n="73" d="100"/>
          <a:sy n="73" d="100"/>
        </p:scale>
        <p:origin x="6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DD086-F36B-466B-BA2A-50D39FAE2C9D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E6A31-7E37-4E6B-8477-4B30A107AD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0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FFB6D-018F-4BDC-950D-F345C589813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329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FFB6D-018F-4BDC-950D-F345C589813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53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FFB6D-018F-4BDC-950D-F345C5898138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434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FFB6D-018F-4BDC-950D-F345C589813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02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FFB6D-018F-4BDC-950D-F345C589813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074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FFB6D-018F-4BDC-950D-F345C589813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558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2FFB6D-018F-4BDC-950D-F345C589813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046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2FFB6D-018F-4BDC-950D-F345C589813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154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2FFB6D-018F-4BDC-950D-F345C589813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733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2FFB6D-018F-4BDC-950D-F345C589813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384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FFB6D-018F-4BDC-950D-F345C5898138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87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FC4853-7E0E-4656-AEFB-674ACFC1F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42BC81-3EBE-46D8-9B79-44CB581F3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C36B76-6795-4A00-BD08-49162A14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C124A0-D125-4DFF-B905-BD3F4C8E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194754-2FDA-4681-B3C2-349779EA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AC74A7-FFDA-4D52-A593-1EBC75A27AB1}"/>
              </a:ext>
            </a:extLst>
          </p:cNvPr>
          <p:cNvSpPr txBox="1"/>
          <p:nvPr userDrawn="1"/>
        </p:nvSpPr>
        <p:spPr>
          <a:xfrm>
            <a:off x="6903713" y="6352143"/>
            <a:ext cx="5131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/>
              <a:t>© 2022 </a:t>
            </a:r>
            <a:r>
              <a:rPr kumimoji="1" lang="ja-JP" altLang="en-US" dirty="0"/>
              <a:t>児発放デイ運営</a:t>
            </a:r>
            <a:r>
              <a:rPr kumimoji="1" lang="en-US" altLang="ja-JP" dirty="0" err="1"/>
              <a:t>ch.</a:t>
            </a:r>
            <a:r>
              <a:rPr kumimoji="1" lang="en-US" altLang="ja-JP" dirty="0"/>
              <a:t> https://jihoch.jp/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355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7F7CE0-8F6A-437E-B5B7-1C05C6A9C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A331FB-A013-47A9-946D-42EF4FFD8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07AF5-2436-4383-B98B-7C5A3118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F2898F-6E85-4D60-92E6-48D41A78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6B0A54-4A3B-4E68-9DA1-8EADDEAC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3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00C76D-871C-4F8E-89AC-C431D83BA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18993F-B84D-47D1-8EAC-6AA78D2DA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E33280-02FE-4DCA-9ED3-25BBB597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06631-07A9-48E8-8D98-C94B4059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5765B2-C236-42BD-B8D2-3010FD27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7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D2075-4E2D-45F4-B291-4EDF2BC8F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3026A2-0BC3-433C-A0FA-F3FDBB7D3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9BD78-81E3-4EB4-9826-CD92F827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4BB008-BE42-49CE-8580-7EE44288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AEA7C6-B083-49FB-ACF5-EE4D0691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73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C6921-AF4A-48A8-BFF1-3851A601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02389-F28C-4272-B7D3-AF727574E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64BBDC-F612-439E-9684-EA05DD04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46FBA-C8D4-4D19-BF0C-E6C03EA5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4A3BD-3929-4EA7-8962-61ACC8EB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19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A8808-8016-4851-9B8A-8669B6363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BF8AEB-6431-4003-8A13-D1A0FC8B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DEE388-29BD-4428-BE54-8CA6E1BE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DF57E-0EC0-4355-B8A2-F3CF2A28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4B79F5-4D40-4C29-9985-8F70658A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3D46AB-1EEA-42B5-A136-F9FEF37A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8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901AA0-FB08-4453-9094-5ABB5018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B8F07-6202-4A12-B565-4F0ABA628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870F3A-8096-48E8-8DE0-9C0595318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F8478C-8A42-4E19-963C-BA75876B5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53B0C9-508F-435B-9C45-C7A748C2A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588D77-006B-44C9-A992-4DA7B23E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0703A4E-CCC9-4A54-A825-3F84E876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FC433B-0293-4C16-A3F9-CB054A034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92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3B38A-3EE5-40EE-8648-BF4B9B95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6DFE7C-3CA1-4D5D-B2EE-A89BDF2B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B6F0AB-5CBE-4B73-A5FC-21363C53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B81603-2B15-48AC-88F7-FEC20550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83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B7CB6E-AFFC-455D-8C76-5A8ED92FB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D5B35C-C7E0-4814-8D8D-E8E1D7FD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93F7E2-AF32-4A9C-ACF9-F48A06CA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26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0280E-4666-455F-903A-1488E4F2C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F7B6FF-92A5-44BA-B1FA-B8288A39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A3AF00-AEA3-4584-8E97-A51FFBC9D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872F2A-60F9-40BE-8E77-D26EB123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99794B-3EAD-4578-9DA1-28011BC8D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E6DDB4-2F93-4126-9A7F-111224E3E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30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EDEFC-5D3B-47D3-92FA-EC53CAA6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BD2A50-740E-48F5-B698-C687A25DC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8D8D74-DD33-417F-A264-E864D165C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1A5E60-BD76-4118-B20F-7E23DFA7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170723-1F0D-46D0-9217-EBBD7794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9655D7-B35D-4113-BC94-BD015ED0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47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A7AEAC-75DF-4F31-B5F8-810A1B87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863"/>
            <a:ext cx="10515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F33AF1-4634-41F3-8A6A-141EFD134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A2BAA7-F70B-48E8-91B1-19C7F1E0C9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ED210-E4DF-4148-901E-800554EA71D0}" type="datetimeFigureOut">
              <a:rPr kumimoji="1" lang="ja-JP" altLang="en-US" smtClean="0"/>
              <a:t>2022/1/8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3A69D5-9F11-4B75-B6C5-CEDB09752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0BFC93-E9C3-4ED6-9BF5-46DA21A88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四角形: 対角を切り取る 6">
            <a:extLst>
              <a:ext uri="{FF2B5EF4-FFF2-40B4-BE49-F238E27FC236}">
                <a16:creationId xmlns:a16="http://schemas.microsoft.com/office/drawing/2014/main" id="{88ABDDC5-9157-4F83-9ECB-6F3A2E84F3C2}"/>
              </a:ext>
            </a:extLst>
          </p:cNvPr>
          <p:cNvSpPr/>
          <p:nvPr userDrawn="1"/>
        </p:nvSpPr>
        <p:spPr>
          <a:xfrm>
            <a:off x="229030" y="185738"/>
            <a:ext cx="2409667" cy="365125"/>
          </a:xfrm>
          <a:prstGeom prst="snip2DiagRect">
            <a:avLst>
              <a:gd name="adj1" fmla="val 10218"/>
              <a:gd name="adj2" fmla="val 50000"/>
            </a:avLst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児発放デイ運営</a:t>
            </a:r>
            <a:r>
              <a:rPr kumimoji="1" lang="en-US" altLang="ja-JP" dirty="0" err="1"/>
              <a:t>ch.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38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9CEF8E-D5EB-4A3F-BE0F-E7939735C9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福祉・介護職員処遇改善</a:t>
            </a:r>
            <a:br>
              <a:rPr kumimoji="1" lang="en-US" altLang="ja-JP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臨時特例交付金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C3219C-E016-4F13-ABF4-3AF61BA4C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令和三年度補正予算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75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849C94B-BBDD-4B9F-88DA-603E632AE0AD}"/>
              </a:ext>
            </a:extLst>
          </p:cNvPr>
          <p:cNvSpPr/>
          <p:nvPr/>
        </p:nvSpPr>
        <p:spPr>
          <a:xfrm>
            <a:off x="838200" y="3556000"/>
            <a:ext cx="10515600" cy="2628900"/>
          </a:xfrm>
          <a:prstGeom prst="roundRect">
            <a:avLst>
              <a:gd name="adj" fmla="val 812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3C068A-7451-4237-92AB-2C751FC39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交付額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565921-05A3-4E69-BF58-B55D60ADD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障害福祉事業の基本報酬など（処遇改善加算及び特定処遇改善加算）を</a:t>
            </a:r>
            <a:br>
              <a:rPr kumimoji="1" lang="en-US" altLang="ja-JP" dirty="0"/>
            </a:br>
            <a:r>
              <a:rPr kumimoji="1" lang="ja-JP" altLang="en-US" dirty="0"/>
              <a:t>加えた単位数に、交付率を乗じて算出となります。</a:t>
            </a:r>
            <a:endParaRPr lang="en-US" altLang="ja-JP" dirty="0"/>
          </a:p>
          <a:p>
            <a:pPr lvl="1">
              <a:lnSpc>
                <a:spcPct val="150000"/>
              </a:lnSpc>
            </a:pP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例： 総報酬</a:t>
            </a:r>
            <a:r>
              <a:rPr kumimoji="1" lang="en-US" altLang="ja-JP" dirty="0"/>
              <a:t>219.4</a:t>
            </a:r>
            <a:r>
              <a:rPr kumimoji="1" lang="ja-JP" altLang="en-US" dirty="0"/>
              <a:t>万円の児童発達支援事業所</a:t>
            </a:r>
            <a:endParaRPr kumimoji="1" lang="en-US" altLang="ja-JP" dirty="0"/>
          </a:p>
          <a:p>
            <a:pPr marL="457200" lvl="1" indent="0">
              <a:lnSpc>
                <a:spcPct val="150000"/>
              </a:lnSpc>
              <a:buNone/>
            </a:pPr>
            <a:r>
              <a:rPr kumimoji="1" lang="en-US" altLang="ja-JP" dirty="0"/>
              <a:t>200</a:t>
            </a:r>
            <a:r>
              <a:rPr kumimoji="1" lang="ja-JP" altLang="en-US" dirty="0"/>
              <a:t>万円（基本報酬＋各種加算）＋</a:t>
            </a:r>
            <a:r>
              <a:rPr kumimoji="1" lang="en-US" altLang="ja-JP" dirty="0"/>
              <a:t>16.8</a:t>
            </a:r>
            <a:r>
              <a:rPr kumimoji="1" lang="ja-JP" altLang="en-US" dirty="0"/>
              <a:t>万円（職員処遇改善加算（</a:t>
            </a:r>
            <a:r>
              <a:rPr kumimoji="1" lang="en-US" altLang="ja-JP" dirty="0"/>
              <a:t>Ⅰ</a:t>
            </a:r>
            <a:r>
              <a:rPr kumimoji="1" lang="ja-JP" altLang="en-US" dirty="0"/>
              <a:t>）</a:t>
            </a:r>
            <a:r>
              <a:rPr kumimoji="1" lang="en-US" altLang="ja-JP" dirty="0"/>
              <a:t>8.4%</a:t>
            </a:r>
            <a:r>
              <a:rPr kumimoji="1" lang="ja-JP" altLang="en-US" dirty="0"/>
              <a:t>）</a:t>
            </a:r>
            <a:br>
              <a:rPr kumimoji="1" lang="en-US" altLang="ja-JP" dirty="0"/>
            </a:br>
            <a:r>
              <a:rPr kumimoji="1" lang="ja-JP" altLang="en-US" dirty="0"/>
              <a:t>＋</a:t>
            </a:r>
            <a:r>
              <a:rPr kumimoji="1" lang="en-US" altLang="ja-JP" dirty="0"/>
              <a:t>2.6</a:t>
            </a:r>
            <a:r>
              <a:rPr kumimoji="1" lang="ja-JP" altLang="en-US" dirty="0"/>
              <a:t>万円（特定処遇改善加算（</a:t>
            </a:r>
            <a:r>
              <a:rPr kumimoji="1" lang="en-US" altLang="ja-JP" dirty="0"/>
              <a:t>Ⅰ</a:t>
            </a:r>
            <a:r>
              <a:rPr kumimoji="1" lang="ja-JP" altLang="en-US" dirty="0"/>
              <a:t>）</a:t>
            </a:r>
            <a:r>
              <a:rPr kumimoji="1" lang="en-US" altLang="ja-JP" dirty="0"/>
              <a:t>1.3%</a:t>
            </a:r>
            <a:r>
              <a:rPr kumimoji="1" lang="ja-JP" altLang="en-US" dirty="0"/>
              <a:t>） 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219.4</a:t>
            </a:r>
            <a:r>
              <a:rPr kumimoji="1" lang="ja-JP" altLang="en-US" dirty="0"/>
              <a:t>万円</a:t>
            </a:r>
            <a:r>
              <a:rPr kumimoji="1" lang="en-US" altLang="ja-JP" dirty="0"/>
              <a:t>×1.9% </a:t>
            </a:r>
            <a:r>
              <a:rPr kumimoji="1" lang="ja-JP" altLang="en-US" dirty="0"/>
              <a:t>で、</a:t>
            </a:r>
            <a:r>
              <a:rPr kumimoji="1" lang="ja-JP" altLang="en-US" dirty="0">
                <a:highlight>
                  <a:srgbClr val="FFFF00"/>
                </a:highlight>
              </a:rPr>
              <a:t>毎月 </a:t>
            </a:r>
            <a:r>
              <a:rPr lang="en-US" altLang="ja-JP" dirty="0">
                <a:highlight>
                  <a:srgbClr val="FFFF00"/>
                </a:highlight>
              </a:rPr>
              <a:t>41,686</a:t>
            </a:r>
            <a:r>
              <a:rPr kumimoji="1" lang="ja-JP" altLang="en-US" dirty="0">
                <a:highlight>
                  <a:srgbClr val="FFFF00"/>
                </a:highlight>
              </a:rPr>
              <a:t>円の交付金が支給予定</a:t>
            </a:r>
          </a:p>
        </p:txBody>
      </p:sp>
    </p:spTree>
    <p:extLst>
      <p:ext uri="{BB962C8B-B14F-4D97-AF65-F5344CB8AC3E}">
        <p14:creationId xmlns:p14="http://schemas.microsoft.com/office/powerpoint/2010/main" val="911644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7447"/>
    </mc:Choice>
    <mc:Fallback>
      <p:transition advTm="3744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5B3222-229A-4301-A5F0-8E7D196E3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10</a:t>
            </a:r>
            <a:r>
              <a:rPr kumimoji="1" lang="ja-JP" altLang="en-US" dirty="0"/>
              <a:t>月以降の加算について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4D6146-7A84-47F0-B787-852050466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福祉・介護職員処遇改善臨時特例交付金は、</a:t>
            </a:r>
            <a:br>
              <a:rPr kumimoji="1" lang="en-US" altLang="ja-JP" dirty="0"/>
            </a:br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9</a:t>
            </a:r>
            <a:r>
              <a:rPr kumimoji="1" lang="ja-JP" altLang="en-US" dirty="0"/>
              <a:t>月までしか交付されません。</a:t>
            </a:r>
            <a:br>
              <a:rPr kumimoji="1" lang="en-US" altLang="ja-JP" dirty="0"/>
            </a:b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ja-JP" dirty="0"/>
              <a:t>10</a:t>
            </a:r>
            <a:r>
              <a:rPr kumimoji="1" lang="ja-JP" altLang="en-US" dirty="0"/>
              <a:t>月以降は、臨時の報酬改定が行われる予定です。</a:t>
            </a:r>
          </a:p>
        </p:txBody>
      </p:sp>
    </p:spTree>
    <p:extLst>
      <p:ext uri="{BB962C8B-B14F-4D97-AF65-F5344CB8AC3E}">
        <p14:creationId xmlns:p14="http://schemas.microsoft.com/office/powerpoint/2010/main" val="3161323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1435"/>
    </mc:Choice>
    <mc:Fallback>
      <p:transition advTm="1143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5DA0E-97DC-41D6-8105-24BF6997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福祉・介護職員処遇改善臨時特例交付金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66601E-44C0-4A7E-8A89-9F56F21AC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ja-JP" altLang="en-US" dirty="0"/>
              <a:t>障害福祉（児童発達支援や放課後等デイサービス）で働く職員の</a:t>
            </a:r>
            <a:br>
              <a:rPr lang="en-US" altLang="ja-JP" dirty="0"/>
            </a:br>
            <a:r>
              <a:rPr lang="ja-JP" altLang="en-US" dirty="0"/>
              <a:t>収入の</a:t>
            </a:r>
            <a:r>
              <a:rPr lang="en-US" altLang="ja-JP" dirty="0"/>
              <a:t>3</a:t>
            </a:r>
            <a:r>
              <a:rPr lang="ja-JP" altLang="en-US" dirty="0"/>
              <a:t>％（月</a:t>
            </a:r>
            <a:r>
              <a:rPr lang="en-US" altLang="ja-JP" dirty="0"/>
              <a:t>9,000</a:t>
            </a:r>
            <a:r>
              <a:rPr lang="ja-JP" altLang="en-US" dirty="0"/>
              <a:t>円）程度を引き上げることをめざした交付金</a:t>
            </a:r>
            <a:endParaRPr lang="en-US" altLang="ja-JP" dirty="0"/>
          </a:p>
          <a:p>
            <a:pPr lvl="2">
              <a:lnSpc>
                <a:spcPct val="140000"/>
              </a:lnSpc>
            </a:pPr>
            <a:endParaRPr kumimoji="1" lang="en-US" altLang="ja-JP" dirty="0"/>
          </a:p>
          <a:p>
            <a:pPr marL="0" indent="0">
              <a:lnSpc>
                <a:spcPct val="140000"/>
              </a:lnSpc>
              <a:buNone/>
            </a:pPr>
            <a:r>
              <a:rPr lang="ja-JP" altLang="en-US" dirty="0"/>
              <a:t>交付額は事業報酬に一定の加算率を掛けた金額</a:t>
            </a:r>
            <a:endParaRPr lang="en-US" altLang="ja-JP" dirty="0"/>
          </a:p>
          <a:p>
            <a:pPr lvl="1">
              <a:lnSpc>
                <a:spcPct val="140000"/>
              </a:lnSpc>
            </a:pPr>
            <a:r>
              <a:rPr kumimoji="1" lang="ja-JP" altLang="en-US" dirty="0"/>
              <a:t>児童発達支援</a:t>
            </a:r>
            <a:r>
              <a:rPr kumimoji="1" lang="en-US" altLang="ja-JP" dirty="0"/>
              <a:t>		1.9%</a:t>
            </a:r>
          </a:p>
          <a:p>
            <a:pPr lvl="1">
              <a:lnSpc>
                <a:spcPct val="140000"/>
              </a:lnSpc>
            </a:pPr>
            <a:r>
              <a:rPr kumimoji="1" lang="ja-JP" altLang="en-US" dirty="0"/>
              <a:t>放課後等デイサービス</a:t>
            </a:r>
            <a:r>
              <a:rPr kumimoji="1" lang="en-US" altLang="ja-JP" dirty="0"/>
              <a:t>	1.9%</a:t>
            </a:r>
          </a:p>
          <a:p>
            <a:pPr lvl="1">
              <a:lnSpc>
                <a:spcPct val="140000"/>
              </a:lnSpc>
            </a:pPr>
            <a:endParaRPr kumimoji="1" lang="en-US" altLang="ja-JP" dirty="0"/>
          </a:p>
          <a:p>
            <a:pPr marL="0" indent="0">
              <a:lnSpc>
                <a:spcPct val="140000"/>
              </a:lnSpc>
              <a:buNone/>
            </a:pPr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2</a:t>
            </a:r>
            <a:r>
              <a:rPr kumimoji="1" lang="ja-JP" altLang="en-US" dirty="0"/>
              <a:t>月からの賃上げが求められます。</a:t>
            </a:r>
          </a:p>
        </p:txBody>
      </p:sp>
    </p:spTree>
    <p:extLst>
      <p:ext uri="{BB962C8B-B14F-4D97-AF65-F5344CB8AC3E}">
        <p14:creationId xmlns:p14="http://schemas.microsoft.com/office/powerpoint/2010/main" val="224385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6750"/>
    </mc:Choice>
    <mc:Fallback>
      <p:transition advTm="2675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5DA0E-97DC-41D6-8105-24BF6997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福祉・介護職員処遇改善臨時特例交付金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66601E-44C0-4A7E-8A89-9F56F21AC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b="0" i="0" dirty="0">
                <a:solidFill>
                  <a:srgbClr val="2E3136"/>
                </a:solidFill>
                <a:effectLst/>
                <a:latin typeface="ヒラギノ角ゴ Pro W3"/>
              </a:rPr>
              <a:t>「コロナ克服・新時代開拓のための経済対策」に基づき、</a:t>
            </a:r>
            <a:br>
              <a:rPr lang="en-US" altLang="ja-JP" b="0" i="0" dirty="0">
                <a:solidFill>
                  <a:srgbClr val="2E3136"/>
                </a:solidFill>
                <a:effectLst/>
                <a:latin typeface="ヒラギノ角ゴ Pro W3"/>
              </a:rPr>
            </a:br>
            <a:r>
              <a:rPr lang="ja-JP" altLang="en-US" dirty="0"/>
              <a:t>障害福祉（児童発達支援や放課後等デイサービス）で働く職員の</a:t>
            </a:r>
            <a:br>
              <a:rPr lang="en-US" altLang="ja-JP" dirty="0"/>
            </a:br>
            <a:r>
              <a:rPr lang="ja-JP" altLang="en-US" dirty="0"/>
              <a:t>収入の</a:t>
            </a:r>
            <a:r>
              <a:rPr lang="en-US" altLang="ja-JP" dirty="0"/>
              <a:t>3</a:t>
            </a:r>
            <a:r>
              <a:rPr lang="ja-JP" altLang="en-US" dirty="0"/>
              <a:t>％（月</a:t>
            </a:r>
            <a:r>
              <a:rPr lang="en-US" altLang="ja-JP" dirty="0"/>
              <a:t>9,000</a:t>
            </a:r>
            <a:r>
              <a:rPr lang="ja-JP" altLang="en-US" dirty="0"/>
              <a:t>円）程度を引き上げることをめざした交付金</a:t>
            </a:r>
            <a:endParaRPr lang="en-US" altLang="ja-JP" dirty="0"/>
          </a:p>
          <a:p>
            <a:pPr>
              <a:lnSpc>
                <a:spcPct val="150000"/>
              </a:lnSpc>
            </a:pP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交付額は事業報酬に一定の加算率を掛けた金額</a:t>
            </a:r>
            <a:endParaRPr lang="en-US" altLang="ja-JP" dirty="0"/>
          </a:p>
          <a:p>
            <a:pPr lvl="1">
              <a:lnSpc>
                <a:spcPct val="150000"/>
              </a:lnSpc>
            </a:pPr>
            <a:r>
              <a:rPr kumimoji="1" lang="ja-JP" altLang="en-US" dirty="0"/>
              <a:t>児童発達支援</a:t>
            </a:r>
            <a:r>
              <a:rPr kumimoji="1" lang="en-US" altLang="ja-JP" dirty="0"/>
              <a:t>		</a:t>
            </a:r>
            <a:r>
              <a:rPr kumimoji="1" lang="en-US" altLang="ja-JP" dirty="0">
                <a:highlight>
                  <a:srgbClr val="FFFF00"/>
                </a:highlight>
              </a:rPr>
              <a:t>1.9%</a:t>
            </a:r>
          </a:p>
          <a:p>
            <a:pPr lvl="1">
              <a:lnSpc>
                <a:spcPct val="150000"/>
              </a:lnSpc>
            </a:pPr>
            <a:r>
              <a:rPr kumimoji="1" lang="ja-JP" altLang="en-US" dirty="0"/>
              <a:t>放課後等デイサービス</a:t>
            </a:r>
            <a:r>
              <a:rPr kumimoji="1" lang="en-US" altLang="ja-JP" dirty="0"/>
              <a:t>	</a:t>
            </a:r>
            <a:r>
              <a:rPr kumimoji="1" lang="en-US" altLang="ja-JP" dirty="0">
                <a:highlight>
                  <a:srgbClr val="FFFF00"/>
                </a:highlight>
              </a:rPr>
              <a:t>1.9%</a:t>
            </a:r>
            <a:endParaRPr kumimoji="1"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66396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9365"/>
    </mc:Choice>
    <mc:Fallback>
      <p:transition advTm="293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5DA0E-97DC-41D6-8105-24BF6997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交付率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F398066-1512-48CA-B9B8-35EADB7302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28000" y="1353185"/>
          <a:ext cx="9936000" cy="54302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60374952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722095701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1457187573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2699457544"/>
                    </a:ext>
                  </a:extLst>
                </a:gridCol>
              </a:tblGrid>
              <a:tr h="4672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サービス区分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交付率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サービス区分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交付率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4614824"/>
                  </a:ext>
                </a:extLst>
              </a:tr>
              <a:tr h="14172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居宅介護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重度訪問介護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同行援護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行動援護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重度障害者等包括支援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3.6%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就労移行支援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就労継続支援</a:t>
                      </a: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型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就労継続支援</a:t>
                      </a:r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1.3%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8862981"/>
                  </a:ext>
                </a:extLst>
              </a:tr>
              <a:tr h="115154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生活介護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1.1%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共同生活援助</a:t>
                      </a:r>
                      <a:endParaRPr kumimoji="1" lang="en-US" altLang="ja-JP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dirty="0"/>
                        <a:t>　（介護サービス包括型）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（日中サービス支援型）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（外部サービス利用型）</a:t>
                      </a:r>
                      <a:endParaRPr kumimoji="1" lang="en-US" altLang="ja-JP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2.4%</a:t>
                      </a:r>
                      <a:endParaRPr kumimoji="1" lang="ja-JP" altLang="en-US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509750"/>
                  </a:ext>
                </a:extLst>
              </a:tr>
              <a:tr h="14172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施設入所支援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短期入所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療養介護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2.6%</a:t>
                      </a:r>
                      <a:endParaRPr kumimoji="1" lang="ja-JP" altLang="en-US" dirty="0"/>
                    </a:p>
                  </a:txBody>
                  <a:tcPr anchor="ctr"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児童発達支援</a:t>
                      </a:r>
                      <a:endParaRPr kumimoji="1" lang="en-US" altLang="ja-JP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dirty="0"/>
                        <a:t>放課後等デイサービス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医療型児童発達支援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居宅訪問型児童発達支援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保育所等訪問支援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1.9%</a:t>
                      </a:r>
                      <a:endParaRPr kumimoji="1" lang="ja-JP" altLang="en-US" dirty="0"/>
                    </a:p>
                  </a:txBody>
                  <a:tcPr anchor="ctr"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51118"/>
                  </a:ext>
                </a:extLst>
              </a:tr>
              <a:tr h="84824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自律訓練</a:t>
                      </a:r>
                      <a:endParaRPr kumimoji="1" lang="en-US" altLang="ja-JP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dirty="0"/>
                        <a:t>　（機能訓練）（生活訓練）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福祉型障害児入所施設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医療型障害児入所施設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3.5%</a:t>
                      </a:r>
                      <a:endParaRPr kumimoji="1" lang="ja-JP" altLang="en-US" dirty="0"/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3580227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7821A3-E3EE-4E50-8A86-2C275CBC3C56}"/>
              </a:ext>
            </a:extLst>
          </p:cNvPr>
          <p:cNvSpPr txBox="1"/>
          <p:nvPr/>
        </p:nvSpPr>
        <p:spPr>
          <a:xfrm>
            <a:off x="6031853" y="474444"/>
            <a:ext cx="503214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就労定着支援、自立生活援助、地域相談支援、</a:t>
            </a:r>
            <a:endParaRPr kumimoji="1" lang="en-US" altLang="ja-JP" dirty="0"/>
          </a:p>
          <a:p>
            <a:r>
              <a:rPr kumimoji="1" lang="ja-JP" altLang="en-US" dirty="0"/>
              <a:t>計画相談支援、障害児相談支援は</a:t>
            </a:r>
            <a:r>
              <a:rPr kumimoji="1" lang="ja-JP" altLang="en-US" u="sng" dirty="0">
                <a:ln w="0"/>
                <a:solidFill>
                  <a:schemeClr val="accent1"/>
                </a:solidFill>
              </a:rPr>
              <a:t>交付対象外</a:t>
            </a:r>
            <a:endParaRPr kumimoji="1" lang="ja-JP" altLang="en-US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9148"/>
    </mc:Choice>
    <mc:Fallback>
      <p:transition advTm="1914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AA63B-620C-420B-B2E3-AB2E7FB2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取得条件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EB447B-1CA3-42A7-BDEB-7A6E7BB12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処遇改善加算（</a:t>
            </a:r>
            <a:r>
              <a:rPr kumimoji="1" lang="en-US" altLang="ja-JP" dirty="0"/>
              <a:t>Ⅰ</a:t>
            </a:r>
            <a:r>
              <a:rPr kumimoji="1" lang="ja-JP" altLang="en-US" dirty="0"/>
              <a:t>）～（</a:t>
            </a:r>
            <a:r>
              <a:rPr kumimoji="1" lang="en-US" altLang="ja-JP" dirty="0"/>
              <a:t>Ⅲ</a:t>
            </a:r>
            <a:r>
              <a:rPr kumimoji="1" lang="ja-JP" altLang="en-US" dirty="0"/>
              <a:t>）を取得している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u="sng" dirty="0"/>
              <a:t>令和</a:t>
            </a:r>
            <a:r>
              <a:rPr kumimoji="1" lang="en-US" altLang="ja-JP" u="sng" dirty="0"/>
              <a:t>4</a:t>
            </a:r>
            <a:r>
              <a:rPr kumimoji="1" lang="ja-JP" altLang="en-US" u="sng" dirty="0"/>
              <a:t>年</a:t>
            </a:r>
            <a:r>
              <a:rPr kumimoji="1" lang="en-US" altLang="ja-JP" u="sng" dirty="0"/>
              <a:t>2</a:t>
            </a:r>
            <a:r>
              <a:rPr kumimoji="1" lang="ja-JP" altLang="en-US" u="sng" dirty="0"/>
              <a:t>月、</a:t>
            </a:r>
            <a:r>
              <a:rPr kumimoji="1" lang="en-US" altLang="ja-JP" u="sng" dirty="0"/>
              <a:t>3</a:t>
            </a:r>
            <a:r>
              <a:rPr kumimoji="1" lang="ja-JP" altLang="en-US" u="sng" dirty="0"/>
              <a:t>月から実際に賃上げを行っている</a:t>
            </a:r>
            <a:endParaRPr kumimoji="1" lang="en-US" altLang="ja-JP" u="sng" dirty="0"/>
          </a:p>
          <a:p>
            <a:pPr lvl="1">
              <a:lnSpc>
                <a:spcPct val="150000"/>
              </a:lnSpc>
            </a:pPr>
            <a:r>
              <a:rPr kumimoji="1" lang="ja-JP" altLang="en-US" dirty="0"/>
              <a:t>賃上げ効果を継続するよう、補助金の</a:t>
            </a:r>
            <a:r>
              <a:rPr kumimoji="1" lang="en-US" altLang="ja-JP" dirty="0"/>
              <a:t>2/3</a:t>
            </a:r>
            <a:r>
              <a:rPr kumimoji="1" lang="ja-JP" altLang="en-US" dirty="0"/>
              <a:t>以上は月給の基本給または手当に使用され毎月支払われること</a:t>
            </a:r>
            <a:br>
              <a:rPr kumimoji="1" lang="en-US" altLang="ja-JP" dirty="0"/>
            </a:br>
            <a:r>
              <a:rPr kumimoji="1" lang="ja-JP" altLang="en-US" dirty="0"/>
              <a:t>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月と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月分のみ就業規則の改定が難しい場合は一時金での支払も可）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dirty="0"/>
              <a:t>賃上げの旨を事前に都道府県へ提出し、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月に申請書を提出すること</a:t>
            </a:r>
          </a:p>
        </p:txBody>
      </p:sp>
    </p:spTree>
    <p:extLst>
      <p:ext uri="{BB962C8B-B14F-4D97-AF65-F5344CB8AC3E}">
        <p14:creationId xmlns:p14="http://schemas.microsoft.com/office/powerpoint/2010/main" val="3921946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5699"/>
    </mc:Choice>
    <mc:Fallback>
      <p:transition advTm="1569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816E4-6922-447F-9DDC-418B8D3A0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職員への支払方法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92C7C5-ECE2-43AC-A20E-CFD7C8C02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kumimoji="1" lang="ja-JP" altLang="en-US" dirty="0"/>
              <a:t>支払方法が、処遇改善加算より厳しく決められています。ご注意ください。</a:t>
            </a:r>
            <a:endParaRPr kumimoji="1" lang="en-US" altLang="ja-JP" dirty="0"/>
          </a:p>
          <a:p>
            <a:pPr>
              <a:lnSpc>
                <a:spcPct val="130000"/>
              </a:lnSpc>
            </a:pPr>
            <a:r>
              <a:rPr kumimoji="1" lang="ja-JP" altLang="en-US" dirty="0">
                <a:highlight>
                  <a:srgbClr val="FFFF00"/>
                </a:highlight>
              </a:rPr>
              <a:t>月給のベースアップ</a:t>
            </a:r>
            <a:r>
              <a:rPr kumimoji="1" lang="ja-JP" altLang="en-US" dirty="0"/>
              <a:t>（基本給や手当）として支給すること</a:t>
            </a:r>
            <a:endParaRPr lang="en-US" altLang="ja-JP" dirty="0"/>
          </a:p>
          <a:p>
            <a:pPr lvl="1">
              <a:lnSpc>
                <a:spcPct val="130000"/>
              </a:lnSpc>
            </a:pPr>
            <a:r>
              <a:rPr kumimoji="1" lang="ja-JP" altLang="en-US" dirty="0">
                <a:highlight>
                  <a:srgbClr val="FFFF00"/>
                </a:highlight>
              </a:rPr>
              <a:t>交付金の</a:t>
            </a:r>
            <a:r>
              <a:rPr kumimoji="1" lang="en-US" altLang="ja-JP" dirty="0">
                <a:highlight>
                  <a:srgbClr val="FFFF00"/>
                </a:highlight>
              </a:rPr>
              <a:t>2/3</a:t>
            </a:r>
            <a:r>
              <a:rPr kumimoji="1" lang="ja-JP" altLang="en-US" dirty="0">
                <a:highlight>
                  <a:srgbClr val="FFFF00"/>
                </a:highlight>
              </a:rPr>
              <a:t>以上</a:t>
            </a:r>
            <a:r>
              <a:rPr kumimoji="1" lang="ja-JP" altLang="en-US" dirty="0"/>
              <a:t>がベースアップで支給されること</a:t>
            </a:r>
            <a:endParaRPr kumimoji="1" lang="en-US" altLang="ja-JP" dirty="0"/>
          </a:p>
          <a:p>
            <a:pPr>
              <a:lnSpc>
                <a:spcPct val="130000"/>
              </a:lnSpc>
            </a:pPr>
            <a:r>
              <a:rPr kumimoji="1" lang="ja-JP" altLang="en-US" dirty="0"/>
              <a:t>交付金の終了後も支給されることが期待されています</a:t>
            </a:r>
            <a:endParaRPr kumimoji="1" lang="en-US" altLang="ja-JP" dirty="0"/>
          </a:p>
          <a:p>
            <a:pPr>
              <a:lnSpc>
                <a:spcPct val="130000"/>
              </a:lnSpc>
            </a:pPr>
            <a:r>
              <a:rPr kumimoji="1" lang="ja-JP" altLang="en-US" dirty="0"/>
              <a:t>交付金の</a:t>
            </a:r>
            <a:r>
              <a:rPr kumimoji="1" lang="ja-JP" altLang="en-US" dirty="0">
                <a:highlight>
                  <a:srgbClr val="FFFF00"/>
                </a:highlight>
              </a:rPr>
              <a:t>全額以上が職員の給与として支給</a:t>
            </a:r>
            <a:r>
              <a:rPr kumimoji="1" lang="ja-JP" altLang="en-US" dirty="0"/>
              <a:t>されること</a:t>
            </a:r>
            <a:endParaRPr kumimoji="1" lang="en-US" altLang="ja-JP" dirty="0"/>
          </a:p>
          <a:p>
            <a:pPr lvl="1">
              <a:lnSpc>
                <a:spcPct val="130000"/>
              </a:lnSpc>
            </a:pPr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2</a:t>
            </a:r>
            <a:r>
              <a:rPr kumimoji="1" lang="ja-JP" altLang="en-US" dirty="0"/>
              <a:t>月と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月分のみ一時金（賞与の形）で支給可能</a:t>
            </a:r>
            <a:endParaRPr kumimoji="1" lang="en-US" altLang="ja-JP" dirty="0"/>
          </a:p>
          <a:p>
            <a:pPr lvl="1">
              <a:lnSpc>
                <a:spcPct val="130000"/>
              </a:lnSpc>
            </a:pPr>
            <a:r>
              <a:rPr kumimoji="1" lang="ja-JP" altLang="en-US" dirty="0"/>
              <a:t>支給実績が確認できること</a:t>
            </a:r>
            <a:endParaRPr kumimoji="1" lang="en-US" altLang="ja-JP" dirty="0"/>
          </a:p>
          <a:p>
            <a:pPr lvl="1">
              <a:lnSpc>
                <a:spcPct val="130000"/>
              </a:lnSpc>
            </a:pPr>
            <a:r>
              <a:rPr kumimoji="1" lang="ja-JP" altLang="en-US" dirty="0"/>
              <a:t>直接処遇職員以外へも支給可能</a:t>
            </a:r>
          </a:p>
        </p:txBody>
      </p:sp>
    </p:spTree>
    <p:extLst>
      <p:ext uri="{BB962C8B-B14F-4D97-AF65-F5344CB8AC3E}">
        <p14:creationId xmlns:p14="http://schemas.microsoft.com/office/powerpoint/2010/main" val="482805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9049"/>
    </mc:Choice>
    <mc:Fallback>
      <p:transition advTm="3904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502AC-93D2-401E-8DFD-D1631A78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申請と時期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77FD85-97D9-4A62-AC4A-574CEEFE2195}"/>
              </a:ext>
            </a:extLst>
          </p:cNvPr>
          <p:cNvSpPr/>
          <p:nvPr/>
        </p:nvSpPr>
        <p:spPr>
          <a:xfrm>
            <a:off x="1682874" y="1971677"/>
            <a:ext cx="685800" cy="407193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事業所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F37A116-28C1-4B48-A43B-429AB3A4C50F}"/>
              </a:ext>
            </a:extLst>
          </p:cNvPr>
          <p:cNvSpPr/>
          <p:nvPr/>
        </p:nvSpPr>
        <p:spPr>
          <a:xfrm>
            <a:off x="9823325" y="1971677"/>
            <a:ext cx="685800" cy="407193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都道府県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EC0A8ADA-AD60-487B-9CC3-462BD985E872}"/>
              </a:ext>
            </a:extLst>
          </p:cNvPr>
          <p:cNvCxnSpPr>
            <a:cxnSpLocks/>
          </p:cNvCxnSpPr>
          <p:nvPr/>
        </p:nvCxnSpPr>
        <p:spPr>
          <a:xfrm>
            <a:off x="2368673" y="3545960"/>
            <a:ext cx="7454651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D65DB47E-4ECE-4E74-AEE1-439D52649105}"/>
              </a:ext>
            </a:extLst>
          </p:cNvPr>
          <p:cNvCxnSpPr>
            <a:cxnSpLocks/>
          </p:cNvCxnSpPr>
          <p:nvPr/>
        </p:nvCxnSpPr>
        <p:spPr>
          <a:xfrm>
            <a:off x="2368673" y="5720835"/>
            <a:ext cx="7454651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7CD7AF65-6204-45B1-8882-5803C64171F3}"/>
              </a:ext>
            </a:extLst>
          </p:cNvPr>
          <p:cNvCxnSpPr>
            <a:cxnSpLocks/>
          </p:cNvCxnSpPr>
          <p:nvPr/>
        </p:nvCxnSpPr>
        <p:spPr>
          <a:xfrm flipH="1">
            <a:off x="2368673" y="4633397"/>
            <a:ext cx="7454651" cy="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850B842-870F-4583-BBF2-36B5578F8135}"/>
              </a:ext>
            </a:extLst>
          </p:cNvPr>
          <p:cNvSpPr txBox="1"/>
          <p:nvPr/>
        </p:nvSpPr>
        <p:spPr>
          <a:xfrm>
            <a:off x="2695868" y="3176627"/>
            <a:ext cx="5567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月：申請書提出（処遇改善計画書などを提出）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82097C-192D-45F0-B832-69FBEF392C5B}"/>
              </a:ext>
            </a:extLst>
          </p:cNvPr>
          <p:cNvSpPr txBox="1"/>
          <p:nvPr/>
        </p:nvSpPr>
        <p:spPr>
          <a:xfrm>
            <a:off x="5708004" y="4262259"/>
            <a:ext cx="372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月：交付決定。交付金の支給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0E35D0-7F53-4B75-BD25-C65875070E09}"/>
              </a:ext>
            </a:extLst>
          </p:cNvPr>
          <p:cNvSpPr txBox="1"/>
          <p:nvPr/>
        </p:nvSpPr>
        <p:spPr>
          <a:xfrm>
            <a:off x="2695868" y="5347891"/>
            <a:ext cx="6869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．賃金改善期間後： 報告書提出（処遇改善実績報告書を提出）</a:t>
            </a: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C0FE34B-32EB-4D52-98EF-F259C2793889}"/>
              </a:ext>
            </a:extLst>
          </p:cNvPr>
          <p:cNvCxnSpPr>
            <a:cxnSpLocks/>
          </p:cNvCxnSpPr>
          <p:nvPr/>
        </p:nvCxnSpPr>
        <p:spPr>
          <a:xfrm>
            <a:off x="2368674" y="2458523"/>
            <a:ext cx="7454651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1E80A2D-4E9C-49F4-962A-74C082B71AD3}"/>
              </a:ext>
            </a:extLst>
          </p:cNvPr>
          <p:cNvSpPr txBox="1"/>
          <p:nvPr/>
        </p:nvSpPr>
        <p:spPr>
          <a:xfrm>
            <a:off x="2695868" y="2089191"/>
            <a:ext cx="3873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1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月：申請前に賃上用紙提出</a:t>
            </a:r>
          </a:p>
        </p:txBody>
      </p:sp>
    </p:spTree>
    <p:extLst>
      <p:ext uri="{BB962C8B-B14F-4D97-AF65-F5344CB8AC3E}">
        <p14:creationId xmlns:p14="http://schemas.microsoft.com/office/powerpoint/2010/main" val="1382480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7029"/>
    </mc:Choice>
    <mc:Fallback>
      <p:transition advTm="170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502AC-93D2-401E-8DFD-D1631A78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申請方法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FB5B27-8FD6-424D-BF92-EFE311E1B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都道府県に事前（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月・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月）に賃上げ開始の用紙を提出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月から申請受付予定</a:t>
            </a:r>
            <a:endParaRPr kumimoji="1" lang="en-US" altLang="ja-JP" dirty="0"/>
          </a:p>
          <a:p>
            <a:pPr lvl="1">
              <a:lnSpc>
                <a:spcPct val="150000"/>
              </a:lnSpc>
            </a:pPr>
            <a:r>
              <a:rPr kumimoji="1" lang="ja-JP" altLang="en-US" dirty="0"/>
              <a:t>都道府県に障害福祉職員・その他職員の月額の賃金改善額を記載した計画書を提出</a:t>
            </a:r>
            <a:endParaRPr kumimoji="1"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77FD85-97D9-4A62-AC4A-574CEEFE2195}"/>
              </a:ext>
            </a:extLst>
          </p:cNvPr>
          <p:cNvSpPr/>
          <p:nvPr/>
        </p:nvSpPr>
        <p:spPr>
          <a:xfrm>
            <a:off x="1682874" y="4100513"/>
            <a:ext cx="685800" cy="262679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事業所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F37A116-28C1-4B48-A43B-429AB3A4C50F}"/>
              </a:ext>
            </a:extLst>
          </p:cNvPr>
          <p:cNvSpPr/>
          <p:nvPr/>
        </p:nvSpPr>
        <p:spPr>
          <a:xfrm>
            <a:off x="9823325" y="4100513"/>
            <a:ext cx="685800" cy="26267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都道府県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EC0A8ADA-AD60-487B-9CC3-462BD985E872}"/>
              </a:ext>
            </a:extLst>
          </p:cNvPr>
          <p:cNvCxnSpPr>
            <a:cxnSpLocks/>
          </p:cNvCxnSpPr>
          <p:nvPr/>
        </p:nvCxnSpPr>
        <p:spPr>
          <a:xfrm>
            <a:off x="2368673" y="5106909"/>
            <a:ext cx="7454651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D65DB47E-4ECE-4E74-AEE1-439D52649105}"/>
              </a:ext>
            </a:extLst>
          </p:cNvPr>
          <p:cNvCxnSpPr>
            <a:cxnSpLocks/>
          </p:cNvCxnSpPr>
          <p:nvPr/>
        </p:nvCxnSpPr>
        <p:spPr>
          <a:xfrm>
            <a:off x="2368673" y="6586459"/>
            <a:ext cx="7454651" cy="0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7CD7AF65-6204-45B1-8882-5803C64171F3}"/>
              </a:ext>
            </a:extLst>
          </p:cNvPr>
          <p:cNvCxnSpPr>
            <a:cxnSpLocks/>
          </p:cNvCxnSpPr>
          <p:nvPr/>
        </p:nvCxnSpPr>
        <p:spPr>
          <a:xfrm flipH="1">
            <a:off x="2368673" y="5846684"/>
            <a:ext cx="7454651" cy="0"/>
          </a:xfrm>
          <a:prstGeom prst="straightConnector1">
            <a:avLst/>
          </a:prstGeom>
          <a:ln w="5715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850B842-870F-4583-BBF2-36B5578F8135}"/>
              </a:ext>
            </a:extLst>
          </p:cNvPr>
          <p:cNvSpPr txBox="1"/>
          <p:nvPr/>
        </p:nvSpPr>
        <p:spPr>
          <a:xfrm>
            <a:off x="2695868" y="4730155"/>
            <a:ext cx="5567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月：申請書提出（処遇改善計画書などを提出）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82097C-192D-45F0-B832-69FBEF392C5B}"/>
              </a:ext>
            </a:extLst>
          </p:cNvPr>
          <p:cNvSpPr txBox="1"/>
          <p:nvPr/>
        </p:nvSpPr>
        <p:spPr>
          <a:xfrm>
            <a:off x="5708004" y="5429727"/>
            <a:ext cx="372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月：交付決定。交付金の交付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0E35D0-7F53-4B75-BD25-C65875070E09}"/>
              </a:ext>
            </a:extLst>
          </p:cNvPr>
          <p:cNvSpPr txBox="1"/>
          <p:nvPr/>
        </p:nvSpPr>
        <p:spPr>
          <a:xfrm>
            <a:off x="2695868" y="6176963"/>
            <a:ext cx="6869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．賃金改善期間後： 報告書提出（処遇改善実績報告書を提出）</a:t>
            </a: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C0FE34B-32EB-4D52-98EF-F259C2793889}"/>
              </a:ext>
            </a:extLst>
          </p:cNvPr>
          <p:cNvCxnSpPr>
            <a:cxnSpLocks/>
          </p:cNvCxnSpPr>
          <p:nvPr/>
        </p:nvCxnSpPr>
        <p:spPr>
          <a:xfrm>
            <a:off x="2368674" y="4367134"/>
            <a:ext cx="7454651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1E80A2D-4E9C-49F4-962A-74C082B71AD3}"/>
              </a:ext>
            </a:extLst>
          </p:cNvPr>
          <p:cNvSpPr txBox="1"/>
          <p:nvPr/>
        </p:nvSpPr>
        <p:spPr>
          <a:xfrm>
            <a:off x="2695868" y="3997802"/>
            <a:ext cx="3873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1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月：申請前に賃上用紙提出</a:t>
            </a:r>
          </a:p>
        </p:txBody>
      </p:sp>
    </p:spTree>
    <p:extLst>
      <p:ext uri="{BB962C8B-B14F-4D97-AF65-F5344CB8AC3E}">
        <p14:creationId xmlns:p14="http://schemas.microsoft.com/office/powerpoint/2010/main" val="256450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7645"/>
    </mc:Choice>
    <mc:Fallback>
      <p:transition advTm="1764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502AC-93D2-401E-8DFD-D1631A78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交付時期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FB5B27-8FD6-424D-BF92-EFE311E1B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6</a:t>
            </a:r>
            <a:r>
              <a:rPr kumimoji="1" lang="ja-JP" altLang="en-US" dirty="0"/>
              <a:t>月から支給予定（事業所へ支払開始）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77FD85-97D9-4A62-AC4A-574CEEFE2195}"/>
              </a:ext>
            </a:extLst>
          </p:cNvPr>
          <p:cNvSpPr/>
          <p:nvPr/>
        </p:nvSpPr>
        <p:spPr>
          <a:xfrm>
            <a:off x="1682874" y="4100513"/>
            <a:ext cx="685800" cy="262679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事業所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F37A116-28C1-4B48-A43B-429AB3A4C50F}"/>
              </a:ext>
            </a:extLst>
          </p:cNvPr>
          <p:cNvSpPr/>
          <p:nvPr/>
        </p:nvSpPr>
        <p:spPr>
          <a:xfrm>
            <a:off x="9823325" y="4100513"/>
            <a:ext cx="685800" cy="26267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都道府県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EC0A8ADA-AD60-487B-9CC3-462BD985E872}"/>
              </a:ext>
            </a:extLst>
          </p:cNvPr>
          <p:cNvCxnSpPr>
            <a:cxnSpLocks/>
          </p:cNvCxnSpPr>
          <p:nvPr/>
        </p:nvCxnSpPr>
        <p:spPr>
          <a:xfrm>
            <a:off x="2368673" y="5106909"/>
            <a:ext cx="7454651" cy="0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D65DB47E-4ECE-4E74-AEE1-439D52649105}"/>
              </a:ext>
            </a:extLst>
          </p:cNvPr>
          <p:cNvCxnSpPr>
            <a:cxnSpLocks/>
          </p:cNvCxnSpPr>
          <p:nvPr/>
        </p:nvCxnSpPr>
        <p:spPr>
          <a:xfrm>
            <a:off x="2368673" y="6586459"/>
            <a:ext cx="7454651" cy="0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7CD7AF65-6204-45B1-8882-5803C64171F3}"/>
              </a:ext>
            </a:extLst>
          </p:cNvPr>
          <p:cNvCxnSpPr>
            <a:cxnSpLocks/>
          </p:cNvCxnSpPr>
          <p:nvPr/>
        </p:nvCxnSpPr>
        <p:spPr>
          <a:xfrm flipH="1">
            <a:off x="2368673" y="5846684"/>
            <a:ext cx="7454651" cy="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850B842-870F-4583-BBF2-36B5578F8135}"/>
              </a:ext>
            </a:extLst>
          </p:cNvPr>
          <p:cNvSpPr txBox="1"/>
          <p:nvPr/>
        </p:nvSpPr>
        <p:spPr>
          <a:xfrm>
            <a:off x="2695868" y="4730155"/>
            <a:ext cx="5567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月：申請書提出（処遇改善計画書などを提出）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82097C-192D-45F0-B832-69FBEF392C5B}"/>
              </a:ext>
            </a:extLst>
          </p:cNvPr>
          <p:cNvSpPr txBox="1"/>
          <p:nvPr/>
        </p:nvSpPr>
        <p:spPr>
          <a:xfrm>
            <a:off x="5708004" y="5429727"/>
            <a:ext cx="372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月：交付決定。交付金の交付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0E35D0-7F53-4B75-BD25-C65875070E09}"/>
              </a:ext>
            </a:extLst>
          </p:cNvPr>
          <p:cNvSpPr txBox="1"/>
          <p:nvPr/>
        </p:nvSpPr>
        <p:spPr>
          <a:xfrm>
            <a:off x="2695868" y="6176963"/>
            <a:ext cx="6869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．賃金改善期間後： 報告書提出（処遇改善実績報告書を提出）</a:t>
            </a: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C0FE34B-32EB-4D52-98EF-F259C2793889}"/>
              </a:ext>
            </a:extLst>
          </p:cNvPr>
          <p:cNvCxnSpPr>
            <a:cxnSpLocks/>
          </p:cNvCxnSpPr>
          <p:nvPr/>
        </p:nvCxnSpPr>
        <p:spPr>
          <a:xfrm>
            <a:off x="2368674" y="4367134"/>
            <a:ext cx="7454651" cy="0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1E80A2D-4E9C-49F4-962A-74C082B71AD3}"/>
              </a:ext>
            </a:extLst>
          </p:cNvPr>
          <p:cNvSpPr txBox="1"/>
          <p:nvPr/>
        </p:nvSpPr>
        <p:spPr>
          <a:xfrm>
            <a:off x="2695868" y="3997802"/>
            <a:ext cx="3873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1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月：申請前に賃上用紙提出</a:t>
            </a:r>
          </a:p>
        </p:txBody>
      </p:sp>
    </p:spTree>
    <p:extLst>
      <p:ext uri="{BB962C8B-B14F-4D97-AF65-F5344CB8AC3E}">
        <p14:creationId xmlns:p14="http://schemas.microsoft.com/office/powerpoint/2010/main" val="284164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4696"/>
    </mc:Choice>
    <mc:Fallback>
      <p:transition advTm="469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502AC-93D2-401E-8DFD-D1631A78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報告方法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FB5B27-8FD6-424D-BF92-EFE311E1B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都道府県に処遇改善実績報告書を事業所が提出</a:t>
            </a:r>
            <a:endParaRPr kumimoji="1" lang="en-US" altLang="ja-JP" dirty="0"/>
          </a:p>
          <a:p>
            <a:pPr lvl="1">
              <a:lnSpc>
                <a:spcPct val="150000"/>
              </a:lnSpc>
            </a:pPr>
            <a:r>
              <a:rPr kumimoji="1" lang="ja-JP" altLang="en-US" dirty="0"/>
              <a:t>賃金改善期間経過後、月額の賃金改善額の総額を含めた実施結果を報告</a:t>
            </a:r>
            <a:endParaRPr kumimoji="1" lang="en-US" altLang="ja-JP" dirty="0"/>
          </a:p>
          <a:p>
            <a:pPr lvl="1">
              <a:lnSpc>
                <a:spcPct val="150000"/>
              </a:lnSpc>
            </a:pPr>
            <a:r>
              <a:rPr kumimoji="1" lang="ja-JP" altLang="en-US" u="sng" dirty="0"/>
              <a:t>報告時点で要件を満たさない場合は返金</a:t>
            </a:r>
            <a:endParaRPr kumimoji="1" lang="en-US" altLang="ja-JP" u="sng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77FD85-97D9-4A62-AC4A-574CEEFE2195}"/>
              </a:ext>
            </a:extLst>
          </p:cNvPr>
          <p:cNvSpPr/>
          <p:nvPr/>
        </p:nvSpPr>
        <p:spPr>
          <a:xfrm>
            <a:off x="1682874" y="4100513"/>
            <a:ext cx="685800" cy="262679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事業所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F37A116-28C1-4B48-A43B-429AB3A4C50F}"/>
              </a:ext>
            </a:extLst>
          </p:cNvPr>
          <p:cNvSpPr/>
          <p:nvPr/>
        </p:nvSpPr>
        <p:spPr>
          <a:xfrm>
            <a:off x="9823325" y="4100513"/>
            <a:ext cx="685800" cy="26267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都道府県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EC0A8ADA-AD60-487B-9CC3-462BD985E872}"/>
              </a:ext>
            </a:extLst>
          </p:cNvPr>
          <p:cNvCxnSpPr>
            <a:cxnSpLocks/>
          </p:cNvCxnSpPr>
          <p:nvPr/>
        </p:nvCxnSpPr>
        <p:spPr>
          <a:xfrm>
            <a:off x="2368673" y="5106909"/>
            <a:ext cx="7454651" cy="0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D65DB47E-4ECE-4E74-AEE1-439D52649105}"/>
              </a:ext>
            </a:extLst>
          </p:cNvPr>
          <p:cNvCxnSpPr>
            <a:cxnSpLocks/>
          </p:cNvCxnSpPr>
          <p:nvPr/>
        </p:nvCxnSpPr>
        <p:spPr>
          <a:xfrm>
            <a:off x="2368673" y="6586459"/>
            <a:ext cx="7454651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7CD7AF65-6204-45B1-8882-5803C64171F3}"/>
              </a:ext>
            </a:extLst>
          </p:cNvPr>
          <p:cNvCxnSpPr>
            <a:cxnSpLocks/>
          </p:cNvCxnSpPr>
          <p:nvPr/>
        </p:nvCxnSpPr>
        <p:spPr>
          <a:xfrm flipH="1">
            <a:off x="2368673" y="5846684"/>
            <a:ext cx="7454651" cy="0"/>
          </a:xfrm>
          <a:prstGeom prst="straightConnector1">
            <a:avLst/>
          </a:prstGeom>
          <a:ln w="5715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850B842-870F-4583-BBF2-36B5578F8135}"/>
              </a:ext>
            </a:extLst>
          </p:cNvPr>
          <p:cNvSpPr txBox="1"/>
          <p:nvPr/>
        </p:nvSpPr>
        <p:spPr>
          <a:xfrm>
            <a:off x="2695868" y="4730155"/>
            <a:ext cx="5567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月：申請書提出（処遇改善計画書などを提出）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82097C-192D-45F0-B832-69FBEF392C5B}"/>
              </a:ext>
            </a:extLst>
          </p:cNvPr>
          <p:cNvSpPr txBox="1"/>
          <p:nvPr/>
        </p:nvSpPr>
        <p:spPr>
          <a:xfrm>
            <a:off x="5708004" y="5429727"/>
            <a:ext cx="372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月：交付決定。交付金の交付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0E35D0-7F53-4B75-BD25-C65875070E09}"/>
              </a:ext>
            </a:extLst>
          </p:cNvPr>
          <p:cNvSpPr txBox="1"/>
          <p:nvPr/>
        </p:nvSpPr>
        <p:spPr>
          <a:xfrm>
            <a:off x="2695868" y="6176963"/>
            <a:ext cx="6869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．賃金改善期間後： 報告書提出（処遇改善実績報告書を提出）</a:t>
            </a: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C0FE34B-32EB-4D52-98EF-F259C2793889}"/>
              </a:ext>
            </a:extLst>
          </p:cNvPr>
          <p:cNvCxnSpPr>
            <a:cxnSpLocks/>
          </p:cNvCxnSpPr>
          <p:nvPr/>
        </p:nvCxnSpPr>
        <p:spPr>
          <a:xfrm>
            <a:off x="2368674" y="4367134"/>
            <a:ext cx="7454651" cy="0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1E80A2D-4E9C-49F4-962A-74C082B71AD3}"/>
              </a:ext>
            </a:extLst>
          </p:cNvPr>
          <p:cNvSpPr txBox="1"/>
          <p:nvPr/>
        </p:nvSpPr>
        <p:spPr>
          <a:xfrm>
            <a:off x="2695868" y="3997802"/>
            <a:ext cx="3873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1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．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UDデジタル教科書体 Std R"/>
                <a:ea typeface="UDデジタル教科書体 Std R"/>
                <a:cs typeface="+mn-cs"/>
              </a:rPr>
              <a:t>月：申請前に賃上用紙提出</a:t>
            </a:r>
          </a:p>
        </p:txBody>
      </p:sp>
    </p:spTree>
    <p:extLst>
      <p:ext uri="{BB962C8B-B14F-4D97-AF65-F5344CB8AC3E}">
        <p14:creationId xmlns:p14="http://schemas.microsoft.com/office/powerpoint/2010/main" val="1851354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2496"/>
    </mc:Choice>
    <mc:Fallback>
      <p:transition advTm="12496"/>
    </mc:Fallback>
  </mc:AlternateContent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UD デジタル 教科書体 win10版">
      <a:majorFont>
        <a:latin typeface="UD デジタル 教科書体 NK-B"/>
        <a:ea typeface="UD デジタル 教科書体 NK-B"/>
        <a:cs typeface=""/>
      </a:majorFont>
      <a:minorFont>
        <a:latin typeface="UD デジタル 教科書体 NP-R"/>
        <a:ea typeface="UD デジタル 教科書体 NP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hou-template-web公開用.potx" id="{01151192-DCC2-4AFF-B2BC-9C01292F6722}" vid="{9AE8924E-CA8E-4B26-BC4A-1BA80AA680C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jihou-template-web公開用</Template>
  <TotalTime>0</TotalTime>
  <Words>999</Words>
  <PresentationFormat>ワイド画面</PresentationFormat>
  <Paragraphs>124</Paragraphs>
  <Slides>12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UD デジタル 教科書体 NK-B</vt:lpstr>
      <vt:lpstr>UD デジタル 教科書体 NP-R</vt:lpstr>
      <vt:lpstr>UDデジタル教科書体 Std R</vt:lpstr>
      <vt:lpstr>ヒラギノ角ゴ Pro W3</vt:lpstr>
      <vt:lpstr>游ゴシック</vt:lpstr>
      <vt:lpstr>Arial</vt:lpstr>
      <vt:lpstr>Office テーマ</vt:lpstr>
      <vt:lpstr>福祉・介護職員処遇改善 臨時特例交付金</vt:lpstr>
      <vt:lpstr>福祉・介護職員処遇改善臨時特例交付金</vt:lpstr>
      <vt:lpstr>交付率</vt:lpstr>
      <vt:lpstr>取得条件</vt:lpstr>
      <vt:lpstr>職員への支払方法</vt:lpstr>
      <vt:lpstr>申請と時期</vt:lpstr>
      <vt:lpstr>申請方法</vt:lpstr>
      <vt:lpstr>交付時期</vt:lpstr>
      <vt:lpstr>報告方法</vt:lpstr>
      <vt:lpstr>交付額</vt:lpstr>
      <vt:lpstr>2022年10月以降の加算について</vt:lpstr>
      <vt:lpstr>福祉・介護職員処遇改善臨時特例交付金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2022-01-07T15:21:16Z</dcterms:created>
  <dcterms:modified xsi:type="dcterms:W3CDTF">2022-01-07T15:21:22Z</dcterms:modified>
</cp:coreProperties>
</file>