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87" r:id="rId2"/>
    <p:sldId id="268" r:id="rId3"/>
    <p:sldId id="280" r:id="rId4"/>
    <p:sldId id="279" r:id="rId5"/>
    <p:sldId id="281" r:id="rId6"/>
    <p:sldId id="282" r:id="rId7"/>
    <p:sldId id="283" r:id="rId8"/>
    <p:sldId id="286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50B36-01D5-40AF-BA46-F7F3E3DAC5AC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4352C-43DE-414C-AB62-363D2CC50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462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2FFB6D-018F-4BDC-950D-F345C5898138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1637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FC4853-7E0E-4656-AEFB-674ACFC1F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142BC81-3EBE-46D8-9B79-44CB581F3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C36B76-6795-4A00-BD08-49162A14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C124A0-D125-4DFF-B905-BD3F4C8EB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194754-2FDA-4681-B3C2-349779EA8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2AC74A7-FFDA-4D52-A593-1EBC75A27AB1}"/>
              </a:ext>
            </a:extLst>
          </p:cNvPr>
          <p:cNvSpPr txBox="1"/>
          <p:nvPr userDrawn="1"/>
        </p:nvSpPr>
        <p:spPr>
          <a:xfrm>
            <a:off x="6903713" y="6352143"/>
            <a:ext cx="5131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dirty="0"/>
              <a:t>© 2022 </a:t>
            </a:r>
            <a:r>
              <a:rPr kumimoji="1" lang="ja-JP" altLang="en-US" dirty="0"/>
              <a:t>児発放デイ運営</a:t>
            </a:r>
            <a:r>
              <a:rPr kumimoji="1" lang="en-US" altLang="ja-JP" dirty="0" err="1"/>
              <a:t>ch.</a:t>
            </a:r>
            <a:r>
              <a:rPr kumimoji="1" lang="en-US" altLang="ja-JP" dirty="0"/>
              <a:t> https://jihoch.jp/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355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7F7CE0-8F6A-437E-B5B7-1C05C6A9C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6A331FB-A013-47A9-946D-42EF4FFD8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07AF5-2436-4383-B98B-7C5A3118C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F2898F-6E85-4D60-92E6-48D41A784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6B0A54-4A3B-4E68-9DA1-8EADDEACE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53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E00C76D-871C-4F8E-89AC-C431D83BA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18993F-B84D-47D1-8EAC-6AA78D2DA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E33280-02FE-4DCA-9ED3-25BBB597C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06631-07A9-48E8-8D98-C94B40595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5765B2-C236-42BD-B8D2-3010FD27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17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D2075-4E2D-45F4-B291-4EDF2BC8F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3026A2-0BC3-433C-A0FA-F3FDBB7D3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79BD78-81E3-4EB4-9826-CD92F8271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4BB008-BE42-49CE-8580-7EE442884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AEA7C6-B083-49FB-ACF5-EE4D0691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73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8C6921-AF4A-48A8-BFF1-3851A6016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802389-F28C-4272-B7D3-AF727574E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64BBDC-F612-439E-9684-EA05DD043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746FBA-C8D4-4D19-BF0C-E6C03EA53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4A3BD-3929-4EA7-8962-61ACC8EB1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19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5A8808-8016-4851-9B8A-8669B6363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BF8AEB-6431-4003-8A13-D1A0FC8B1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DEE388-29BD-4428-BE54-8CA6E1BE0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DF57E-0EC0-4355-B8A2-F3CF2A28C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4B79F5-4D40-4C29-9985-8F70658A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3D46AB-1EEA-42B5-A136-F9FEF37A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58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901AA0-FB08-4453-9094-5ABB50180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9B8F07-6202-4A12-B565-4F0ABA628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870F3A-8096-48E8-8DE0-9C0595318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EF8478C-8A42-4E19-963C-BA75876B54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C53B0C9-508F-435B-9C45-C7A748C2AB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588D77-006B-44C9-A992-4DA7B23E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0703A4E-CCC9-4A54-A825-3F84E876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6FC433B-0293-4C16-A3F9-CB054A034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92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93B38A-3EE5-40EE-8648-BF4B9B95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66DFE7C-3CA1-4D5D-B2EE-A89BDF2BE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B6F0AB-5CBE-4B73-A5FC-21363C533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B81603-2B15-48AC-88F7-FEC205504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83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9B7CB6E-AFFC-455D-8C76-5A8ED92FB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4D5B35C-C7E0-4814-8D8D-E8E1D7FD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93F7E2-AF32-4A9C-ACF9-F48A06CA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26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80280E-4666-455F-903A-1488E4F2C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F7B6FF-92A5-44BA-B1FA-B8288A394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A3AF00-AEA3-4584-8E97-A51FFBC9D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872F2A-60F9-40BE-8E77-D26EB123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99794B-3EAD-4578-9DA1-28011BC8D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E6DDB4-2F93-4126-9A7F-111224E3E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308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1EDEFC-5D3B-47D3-92FA-EC53CAA6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BD2A50-740E-48F5-B698-C687A25DC3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8D8D74-DD33-417F-A264-E864D165C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1A5E60-BD76-4118-B20F-7E23DFA70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170723-1F0D-46D0-9217-EBBD7794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9655D7-B35D-4113-BC94-BD015ED05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47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BA7AEAC-75DF-4F31-B5F8-810A1B87B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863"/>
            <a:ext cx="105156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F33AF1-4634-41F3-8A6A-141EFD134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A2BAA7-F70B-48E8-91B1-19C7F1E0C9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ED210-E4DF-4148-901E-800554EA71D0}" type="datetimeFigureOut">
              <a:rPr kumimoji="1" lang="ja-JP" altLang="en-US" smtClean="0"/>
              <a:t>2022/2/10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3A69D5-9F11-4B75-B6C5-CEDB09752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0BFC93-E9C3-4ED6-9BF5-46DA21A88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四角形: 対角を切り取る 6">
            <a:extLst>
              <a:ext uri="{FF2B5EF4-FFF2-40B4-BE49-F238E27FC236}">
                <a16:creationId xmlns:a16="http://schemas.microsoft.com/office/drawing/2014/main" id="{88ABDDC5-9157-4F83-9ECB-6F3A2E84F3C2}"/>
              </a:ext>
            </a:extLst>
          </p:cNvPr>
          <p:cNvSpPr/>
          <p:nvPr userDrawn="1"/>
        </p:nvSpPr>
        <p:spPr>
          <a:xfrm>
            <a:off x="229030" y="185738"/>
            <a:ext cx="2409667" cy="365125"/>
          </a:xfrm>
          <a:prstGeom prst="snip2DiagRect">
            <a:avLst>
              <a:gd name="adj1" fmla="val 10218"/>
              <a:gd name="adj2" fmla="val 50000"/>
            </a:avLst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児発放デイ運営</a:t>
            </a:r>
            <a:r>
              <a:rPr kumimoji="1" lang="en-US" altLang="ja-JP" dirty="0" err="1"/>
              <a:t>ch.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438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9CEF8E-D5EB-4A3F-BE0F-E7939735C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9277" y="342257"/>
            <a:ext cx="11588261" cy="5179312"/>
          </a:xfrm>
        </p:spPr>
        <p:txBody>
          <a:bodyPr>
            <a:noAutofit/>
          </a:bodyPr>
          <a:lstStyle/>
          <a:p>
            <a:r>
              <a:rPr kumimoji="1" lang="en-US" altLang="ja-JP" sz="8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r>
              <a:rPr kumimoji="1" lang="ja-JP" altLang="en-US" sz="8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年</a:t>
            </a:r>
            <a:r>
              <a:rPr kumimoji="1" lang="en-US" altLang="ja-JP" sz="8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kumimoji="1" lang="ja-JP" altLang="en-US" sz="8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月から</a:t>
            </a:r>
            <a:br>
              <a:rPr kumimoji="1" lang="en-US" altLang="ja-JP" sz="8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ja-JP" altLang="en-US" sz="80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児発・放デイの賃上げ？</a:t>
            </a:r>
            <a:br>
              <a:rPr kumimoji="1" lang="en-US" altLang="ja-JP" sz="8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kumimoji="1" lang="en-US" altLang="ja-JP" sz="72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ja-JP" altLang="en-US" sz="4800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福祉・介護職員処遇改善臨時特例交付金</a:t>
            </a:r>
            <a:endParaRPr kumimoji="1" lang="ja-JP" altLang="en-US" sz="72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7C3219C-E016-4F13-ABF4-3AF61BA4C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554" y="5202238"/>
            <a:ext cx="11476892" cy="1655762"/>
          </a:xfrm>
        </p:spPr>
        <p:txBody>
          <a:bodyPr>
            <a:normAutofit/>
          </a:bodyPr>
          <a:lstStyle/>
          <a:p>
            <a:r>
              <a:rPr kumimoji="1" lang="ja-JP" altLang="en-US" sz="7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kumimoji="1" lang="en-US" altLang="ja-JP" sz="7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9,000</a:t>
            </a:r>
            <a:r>
              <a:rPr kumimoji="1" lang="ja-JP" altLang="en-US" sz="72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円程度の賃上げ</a:t>
            </a:r>
          </a:p>
        </p:txBody>
      </p:sp>
    </p:spTree>
    <p:extLst>
      <p:ext uri="{BB962C8B-B14F-4D97-AF65-F5344CB8AC3E}">
        <p14:creationId xmlns:p14="http://schemas.microsoft.com/office/powerpoint/2010/main" val="134412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392252-B205-417B-AB71-17F6F6F1D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賃金</a:t>
            </a:r>
            <a:r>
              <a:rPr lang="en-US" altLang="ja-JP" dirty="0"/>
              <a:t>9,000</a:t>
            </a:r>
            <a:r>
              <a:rPr lang="ja-JP" altLang="en-US" dirty="0"/>
              <a:t>円アップするんですか？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2FA0E9-C9C1-4CA1-BE79-C7D7A38D9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altLang="ja-JP" dirty="0"/>
              <a:t>2</a:t>
            </a:r>
            <a:r>
              <a:rPr lang="ja-JP" altLang="en-US" dirty="0"/>
              <a:t>月から</a:t>
            </a:r>
            <a:r>
              <a:rPr lang="ja-JP" altLang="en-US" b="1" u="sng" dirty="0"/>
              <a:t>給与の</a:t>
            </a:r>
            <a:r>
              <a:rPr lang="en-US" altLang="ja-JP" b="1" u="sng" dirty="0"/>
              <a:t>3</a:t>
            </a:r>
            <a:r>
              <a:rPr lang="ja-JP" altLang="en-US" b="1" u="sng" dirty="0"/>
              <a:t>％（</a:t>
            </a:r>
            <a:r>
              <a:rPr lang="en-US" altLang="ja-JP" b="1" u="sng" dirty="0"/>
              <a:t>9,000</a:t>
            </a:r>
            <a:r>
              <a:rPr lang="ja-JP" altLang="en-US" b="1" u="sng" dirty="0"/>
              <a:t>円）程度</a:t>
            </a:r>
            <a:r>
              <a:rPr lang="ja-JP" altLang="en-US" dirty="0"/>
              <a:t>の賃金改善</a:t>
            </a: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lang="ja-JP" altLang="en-US" u="sng" dirty="0"/>
              <a:t>一律</a:t>
            </a:r>
            <a:r>
              <a:rPr lang="en-US" altLang="ja-JP" u="sng" dirty="0"/>
              <a:t>9,000</a:t>
            </a:r>
            <a:r>
              <a:rPr lang="ja-JP" altLang="en-US" u="sng" dirty="0"/>
              <a:t>円支給では無い</a:t>
            </a:r>
            <a:endParaRPr lang="en-US" altLang="ja-JP" u="sng" dirty="0"/>
          </a:p>
          <a:p>
            <a:pPr lvl="1">
              <a:lnSpc>
                <a:spcPct val="120000"/>
              </a:lnSpc>
            </a:pPr>
            <a:r>
              <a:rPr lang="ja-JP" altLang="en-US" dirty="0"/>
              <a:t>常勤で</a:t>
            </a:r>
            <a:r>
              <a:rPr lang="en-US" altLang="ja-JP" dirty="0"/>
              <a:t>9,000</a:t>
            </a:r>
            <a:r>
              <a:rPr lang="ja-JP" altLang="en-US" dirty="0"/>
              <a:t>円程度のため、パート職員は少ない場合も</a:t>
            </a: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lang="ja-JP" altLang="en-US" dirty="0"/>
              <a:t>分配方法が均等とは限らない</a:t>
            </a:r>
            <a:endParaRPr lang="en-US" altLang="ja-JP" dirty="0"/>
          </a:p>
          <a:p>
            <a:pPr lvl="1">
              <a:lnSpc>
                <a:spcPct val="120000"/>
              </a:lnSpc>
            </a:pPr>
            <a:endParaRPr lang="en-US" altLang="ja-JP" dirty="0"/>
          </a:p>
          <a:p>
            <a:pPr>
              <a:lnSpc>
                <a:spcPct val="120000"/>
              </a:lnSpc>
            </a:pPr>
            <a:r>
              <a:rPr lang="ja-JP" altLang="en-US" dirty="0"/>
              <a:t>事業所への交付額</a:t>
            </a: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lang="ja-JP" altLang="en-US" dirty="0"/>
              <a:t>報酬総額 </a:t>
            </a:r>
            <a:r>
              <a:rPr lang="en-US" altLang="ja-JP" dirty="0"/>
              <a:t>× </a:t>
            </a:r>
            <a:r>
              <a:rPr lang="ja-JP" altLang="en-US" dirty="0"/>
              <a:t>交付率 ＝ 交付額</a:t>
            </a: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lang="ja-JP" altLang="en-US" dirty="0"/>
              <a:t>例： </a:t>
            </a:r>
            <a:r>
              <a:rPr lang="en-US" altLang="ja-JP" dirty="0"/>
              <a:t>200</a:t>
            </a:r>
            <a:r>
              <a:rPr lang="ja-JP" altLang="en-US" dirty="0"/>
              <a:t>万円 </a:t>
            </a:r>
            <a:r>
              <a:rPr lang="en-US" altLang="ja-JP" dirty="0"/>
              <a:t>× 1.9%</a:t>
            </a:r>
            <a:r>
              <a:rPr lang="ja-JP" altLang="en-US" dirty="0"/>
              <a:t>（児発・放デイ） ＝ </a:t>
            </a:r>
            <a:r>
              <a:rPr lang="en-US" altLang="ja-JP" dirty="0"/>
              <a:t>3.8</a:t>
            </a:r>
            <a:r>
              <a:rPr lang="ja-JP" altLang="en-US" dirty="0"/>
              <a:t>万円</a:t>
            </a:r>
            <a:br>
              <a:rPr lang="en-US" altLang="ja-JP" dirty="0"/>
            </a:br>
            <a:r>
              <a:rPr lang="ja-JP" altLang="en-US" dirty="0"/>
              <a:t>　　</a:t>
            </a:r>
            <a:r>
              <a:rPr lang="en-US" altLang="ja-JP" u="sng" dirty="0"/>
              <a:t>3.8</a:t>
            </a:r>
            <a:r>
              <a:rPr lang="ja-JP" altLang="en-US" u="sng" dirty="0"/>
              <a:t>万円を職員で分配</a:t>
            </a:r>
          </a:p>
        </p:txBody>
      </p:sp>
    </p:spTree>
    <p:extLst>
      <p:ext uri="{BB962C8B-B14F-4D97-AF65-F5344CB8AC3E}">
        <p14:creationId xmlns:p14="http://schemas.microsoft.com/office/powerpoint/2010/main" val="2494782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5DA0E-97DC-41D6-8105-24BF69974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/>
              <a:t>交付率</a:t>
            </a:r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F398066-1512-48CA-B9B8-35EADB7302B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128000" y="1353185"/>
          <a:ext cx="9936000" cy="54302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2603749526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val="722095701"/>
                    </a:ext>
                  </a:extLst>
                </a:gridCol>
                <a:gridCol w="3240000">
                  <a:extLst>
                    <a:ext uri="{9D8B030D-6E8A-4147-A177-3AD203B41FA5}">
                      <a16:colId xmlns:a16="http://schemas.microsoft.com/office/drawing/2014/main" val="1457187573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val="2699457544"/>
                    </a:ext>
                  </a:extLst>
                </a:gridCol>
              </a:tblGrid>
              <a:tr h="467240"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サービス区分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交付率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サービス区分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交付率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4614824"/>
                  </a:ext>
                </a:extLst>
              </a:tr>
              <a:tr h="14172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居宅介護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重度訪問介護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同行援護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行動援護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重度障害者等包括支援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3.6%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就労移行支援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就労継続支援</a:t>
                      </a: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型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就労継続支援</a:t>
                      </a:r>
                      <a:r>
                        <a:rPr kumimoji="1" lang="en-US" altLang="ja-JP" dirty="0"/>
                        <a:t>B</a:t>
                      </a:r>
                      <a:r>
                        <a:rPr kumimoji="1" lang="ja-JP" altLang="en-US" dirty="0"/>
                        <a:t>型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1.3%</a:t>
                      </a:r>
                      <a:endParaRPr kumimoji="1"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8862981"/>
                  </a:ext>
                </a:extLst>
              </a:tr>
              <a:tr h="1151549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生活介護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1.1%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共同生活援助</a:t>
                      </a:r>
                      <a:endParaRPr kumimoji="1" lang="en-US" altLang="ja-JP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dirty="0"/>
                        <a:t>　（介護サービス包括型）</a:t>
                      </a:r>
                      <a:endParaRPr kumimoji="1" lang="en-US" altLang="ja-JP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　（日中サービス支援型）</a:t>
                      </a:r>
                      <a:endParaRPr kumimoji="1" lang="en-US" altLang="ja-JP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ja-JP" altLang="en-US" dirty="0"/>
                        <a:t>　（外部サービス利用型）</a:t>
                      </a:r>
                      <a:endParaRPr kumimoji="1" lang="en-US" altLang="ja-JP" dirty="0"/>
                    </a:p>
                  </a:txBody>
                  <a:tcPr anchor="ctr"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2.4%</a:t>
                      </a:r>
                      <a:endParaRPr kumimoji="1" lang="ja-JP" altLang="en-US" dirty="0"/>
                    </a:p>
                  </a:txBody>
                  <a:tcPr anchor="ctr"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509750"/>
                  </a:ext>
                </a:extLst>
              </a:tr>
              <a:tr h="14172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施設入所支援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短期入所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療養介護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2.6%</a:t>
                      </a:r>
                      <a:endParaRPr kumimoji="1" lang="ja-JP" altLang="en-US" dirty="0"/>
                    </a:p>
                  </a:txBody>
                  <a:tcPr anchor="ctr"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児童発達支援</a:t>
                      </a:r>
                      <a:endParaRPr kumimoji="1" lang="en-US" altLang="ja-JP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dirty="0"/>
                        <a:t>放課後等デイサービス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医療型児童発達支援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居宅訪問型児童発達支援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保育所等訪問支援</a:t>
                      </a:r>
                    </a:p>
                  </a:txBody>
                  <a:tcPr anchor="ctr">
                    <a:lnL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1.9%</a:t>
                      </a:r>
                      <a:endParaRPr kumimoji="1" lang="ja-JP" altLang="en-US" dirty="0"/>
                    </a:p>
                  </a:txBody>
                  <a:tcPr anchor="ctr">
                    <a:lnR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551118"/>
                  </a:ext>
                </a:extLst>
              </a:tr>
              <a:tr h="84824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自律訓練</a:t>
                      </a:r>
                      <a:endParaRPr kumimoji="1" lang="en-US" altLang="ja-JP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dirty="0"/>
                        <a:t>　（機能訓練）（生活訓練）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1.7%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福祉型障害児入所施設</a:t>
                      </a:r>
                      <a:endParaRPr kumimoji="1" lang="en-US" altLang="ja-JP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dirty="0"/>
                        <a:t>医療型障害児入所施設</a:t>
                      </a:r>
                    </a:p>
                  </a:txBody>
                  <a:tcPr anchor="ctr"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3.5%</a:t>
                      </a:r>
                      <a:endParaRPr kumimoji="1" lang="ja-JP" altLang="en-US" dirty="0"/>
                    </a:p>
                  </a:txBody>
                  <a:tcPr anchor="ctr">
                    <a:lnT w="762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33580227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7821A3-E3EE-4E50-8A86-2C275CBC3C56}"/>
              </a:ext>
            </a:extLst>
          </p:cNvPr>
          <p:cNvSpPr txBox="1"/>
          <p:nvPr/>
        </p:nvSpPr>
        <p:spPr>
          <a:xfrm>
            <a:off x="6031853" y="474444"/>
            <a:ext cx="5032147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dirty="0"/>
              <a:t>就労定着支援、自立生活援助、地域相談支援、</a:t>
            </a:r>
            <a:endParaRPr kumimoji="1" lang="en-US" altLang="ja-JP" dirty="0"/>
          </a:p>
          <a:p>
            <a:r>
              <a:rPr kumimoji="1" lang="ja-JP" altLang="en-US" dirty="0"/>
              <a:t>計画相談支援、障害児相談支援は</a:t>
            </a:r>
            <a:r>
              <a:rPr kumimoji="1" lang="ja-JP" altLang="en-US" u="sng" dirty="0">
                <a:ln w="0"/>
                <a:solidFill>
                  <a:schemeClr val="accent1"/>
                </a:solidFill>
              </a:rPr>
              <a:t>交付対象外</a:t>
            </a:r>
            <a:endParaRPr kumimoji="1" lang="ja-JP" altLang="en-US" u="sng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44104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88207D-4C0C-40EA-AA64-DBF7E7962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交付要件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8E4FDA-2033-4990-8BD7-F31D5B5DF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福祉・介護職員処遇改善加算（</a:t>
            </a:r>
            <a:r>
              <a:rPr kumimoji="1" lang="en-US" altLang="ja-JP" dirty="0"/>
              <a:t>I</a:t>
            </a:r>
            <a:r>
              <a:rPr kumimoji="1" lang="ja-JP" altLang="en-US" dirty="0"/>
              <a:t>）～（</a:t>
            </a:r>
            <a:r>
              <a:rPr kumimoji="1" lang="en-US" altLang="ja-JP" dirty="0"/>
              <a:t>III</a:t>
            </a:r>
            <a:r>
              <a:rPr kumimoji="1" lang="ja-JP" altLang="en-US" dirty="0"/>
              <a:t>）を取得している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endParaRPr lang="en-US" altLang="ja-JP" dirty="0"/>
          </a:p>
          <a:p>
            <a:pPr>
              <a:lnSpc>
                <a:spcPct val="120000"/>
              </a:lnSpc>
            </a:pPr>
            <a:r>
              <a:rPr kumimoji="1" lang="en-US" altLang="ja-JP" dirty="0"/>
              <a:t>2</a:t>
            </a:r>
            <a:r>
              <a:rPr kumimoji="1" lang="ja-JP" altLang="en-US" dirty="0"/>
              <a:t>月から賃上げを実施・報告</a:t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lang="en-US" altLang="ja-JP" dirty="0"/>
              <a:t>2</a:t>
            </a:r>
            <a:r>
              <a:rPr lang="ja-JP" altLang="en-US" dirty="0"/>
              <a:t>月・</a:t>
            </a:r>
            <a:r>
              <a:rPr lang="en-US" altLang="ja-JP" dirty="0"/>
              <a:t>3</a:t>
            </a:r>
            <a:r>
              <a:rPr lang="ja-JP" altLang="en-US" dirty="0"/>
              <a:t>月分を一括で一時金支給することも</a:t>
            </a:r>
            <a:r>
              <a:rPr lang="en-US" altLang="ja-JP" dirty="0"/>
              <a:t>OK</a:t>
            </a:r>
            <a:r>
              <a:rPr lang="ja-JP" altLang="en-US" dirty="0"/>
              <a:t>）</a:t>
            </a:r>
            <a:endParaRPr lang="en-US" altLang="ja-JP" dirty="0"/>
          </a:p>
          <a:p>
            <a:pPr>
              <a:lnSpc>
                <a:spcPct val="120000"/>
              </a:lnSpc>
            </a:pP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  <a:r>
              <a:rPr kumimoji="1" lang="en-US" altLang="ja-JP" dirty="0"/>
              <a:t>15</a:t>
            </a:r>
            <a:r>
              <a:rPr kumimoji="1" lang="ja-JP" altLang="en-US" dirty="0"/>
              <a:t>日迄に計画書を提出</a:t>
            </a:r>
            <a:endParaRPr kumimoji="1" lang="en-US" altLang="ja-JP" dirty="0"/>
          </a:p>
          <a:p>
            <a:pPr>
              <a:lnSpc>
                <a:spcPct val="120000"/>
              </a:lnSpc>
            </a:pPr>
            <a:endParaRPr lang="en-US" altLang="ja-JP" dirty="0"/>
          </a:p>
          <a:p>
            <a:pPr>
              <a:lnSpc>
                <a:spcPct val="120000"/>
              </a:lnSpc>
            </a:pPr>
            <a:r>
              <a:rPr kumimoji="1" lang="en-US" altLang="ja-JP" dirty="0"/>
              <a:t>2/3</a:t>
            </a:r>
            <a:r>
              <a:rPr kumimoji="1" lang="ja-JP" altLang="en-US" dirty="0"/>
              <a:t>以上をベースアップ等（月給に付加）として支給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62820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B88CD8-282A-4B8C-ABBD-B9928147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交付期間 と </a:t>
            </a:r>
            <a:r>
              <a:rPr kumimoji="1" lang="en-US" altLang="ja-JP" dirty="0"/>
              <a:t>10</a:t>
            </a:r>
            <a:r>
              <a:rPr kumimoji="1" lang="ja-JP" altLang="en-US" dirty="0"/>
              <a:t>月以降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3BF2CA-6BC6-479E-AD62-71155B88D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kumimoji="1" lang="ja-JP" altLang="en-US" dirty="0"/>
              <a:t>福祉・介護職員処遇改善臨時特例交付金</a:t>
            </a:r>
            <a:endParaRPr kumimoji="1" lang="en-US" altLang="ja-JP" dirty="0"/>
          </a:p>
          <a:p>
            <a:pPr lvl="1">
              <a:lnSpc>
                <a:spcPct val="120000"/>
              </a:lnSpc>
            </a:pPr>
            <a:r>
              <a:rPr kumimoji="1" lang="en-US" altLang="ja-JP" dirty="0"/>
              <a:t>2</a:t>
            </a:r>
            <a:r>
              <a:rPr kumimoji="1" lang="ja-JP" altLang="en-US" dirty="0"/>
              <a:t>月から</a:t>
            </a:r>
            <a:r>
              <a:rPr kumimoji="1" lang="en-US" altLang="ja-JP" dirty="0"/>
              <a:t>9</a:t>
            </a:r>
            <a:r>
              <a:rPr kumimoji="1" lang="ja-JP" altLang="en-US" dirty="0"/>
              <a:t>月までが対象</a:t>
            </a:r>
            <a:endParaRPr kumimoji="1" lang="en-US" altLang="ja-JP" dirty="0"/>
          </a:p>
          <a:p>
            <a:pPr lvl="1">
              <a:lnSpc>
                <a:spcPct val="120000"/>
              </a:lnSpc>
            </a:pP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kumimoji="1" lang="en-US" altLang="ja-JP" dirty="0"/>
              <a:t>2</a:t>
            </a:r>
            <a:r>
              <a:rPr kumimoji="1" lang="ja-JP" altLang="en-US" dirty="0"/>
              <a:t>月分は、</a:t>
            </a:r>
            <a:r>
              <a:rPr kumimoji="1" lang="en-US" altLang="ja-JP" dirty="0"/>
              <a:t>3</a:t>
            </a:r>
            <a:r>
              <a:rPr kumimoji="1" lang="ja-JP" altLang="en-US" dirty="0"/>
              <a:t>月にまとめて一時金支給する事業所もある</a:t>
            </a:r>
            <a:endParaRPr kumimoji="1" lang="en-US" altLang="ja-JP" dirty="0"/>
          </a:p>
          <a:p>
            <a:pPr lvl="1">
              <a:lnSpc>
                <a:spcPct val="120000"/>
              </a:lnSpc>
            </a:pP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kumimoji="1" lang="en-US" altLang="ja-JP" dirty="0"/>
              <a:t>4</a:t>
            </a:r>
            <a:r>
              <a:rPr kumimoji="1" lang="ja-JP" altLang="en-US" dirty="0"/>
              <a:t>月からは、給与に上乗せして支給される</a:t>
            </a:r>
            <a:endParaRPr kumimoji="1" lang="en-US" altLang="ja-JP" dirty="0"/>
          </a:p>
          <a:p>
            <a:pPr lvl="1">
              <a:lnSpc>
                <a:spcPct val="120000"/>
              </a:lnSpc>
            </a:pP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kumimoji="1" lang="en-US" altLang="ja-JP" b="1" u="sng" dirty="0"/>
              <a:t>10</a:t>
            </a:r>
            <a:r>
              <a:rPr kumimoji="1" lang="ja-JP" altLang="en-US" b="1" u="sng" dirty="0"/>
              <a:t>月以降</a:t>
            </a:r>
            <a:r>
              <a:rPr kumimoji="1" lang="ja-JP" altLang="en-US" dirty="0"/>
              <a:t>は、新規の処遇改善加算が検討中で</a:t>
            </a:r>
            <a:r>
              <a:rPr kumimoji="1" lang="ja-JP" altLang="en-US" b="1" u="sng" dirty="0"/>
              <a:t>賃金改善を継続予定</a:t>
            </a:r>
            <a:endParaRPr kumimoji="1" lang="en-US" altLang="ja-JP" b="1" u="sng" dirty="0"/>
          </a:p>
          <a:p>
            <a:pPr lvl="1">
              <a:lnSpc>
                <a:spcPct val="120000"/>
              </a:lnSpc>
            </a:pPr>
            <a:r>
              <a:rPr kumimoji="1" lang="en-US" altLang="ja-JP" dirty="0"/>
              <a:t>2022</a:t>
            </a:r>
            <a:r>
              <a:rPr kumimoji="1" lang="ja-JP" altLang="en-US" dirty="0"/>
              <a:t>年秋ごろに小規模な報酬改定が予定されている</a:t>
            </a:r>
          </a:p>
        </p:txBody>
      </p:sp>
    </p:spTree>
    <p:extLst>
      <p:ext uri="{BB962C8B-B14F-4D97-AF65-F5344CB8AC3E}">
        <p14:creationId xmlns:p14="http://schemas.microsoft.com/office/powerpoint/2010/main" val="3426822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60D7A2-3355-4E4F-B3F1-6EDE8AB15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毎月の支給額は？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5E8C35-9FF7-4873-AAF3-1B90BDABF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kumimoji="1" lang="en-US" altLang="ja-JP" u="sng" dirty="0"/>
              <a:t>2/3</a:t>
            </a:r>
            <a:r>
              <a:rPr kumimoji="1" lang="ja-JP" altLang="en-US" u="sng" dirty="0"/>
              <a:t>以上を月給に上乗せして支給</a:t>
            </a:r>
            <a:endParaRPr kumimoji="1" lang="en-US" altLang="ja-JP" u="sng" dirty="0"/>
          </a:p>
          <a:p>
            <a:pPr lvl="1">
              <a:lnSpc>
                <a:spcPct val="120000"/>
              </a:lnSpc>
            </a:pPr>
            <a:r>
              <a:rPr kumimoji="1" lang="ja-JP" altLang="en-US" dirty="0"/>
              <a:t>配分方法は事業主に任されている（均等割、能力・職務による重み付け）</a:t>
            </a:r>
            <a:endParaRPr kumimoji="1" lang="en-US" altLang="ja-JP" dirty="0"/>
          </a:p>
          <a:p>
            <a:pPr lvl="1">
              <a:lnSpc>
                <a:spcPct val="120000"/>
              </a:lnSpc>
            </a:pPr>
            <a:endParaRPr kumimoji="1" lang="en-US" altLang="ja-JP" dirty="0"/>
          </a:p>
          <a:p>
            <a:pPr>
              <a:lnSpc>
                <a:spcPct val="120000"/>
              </a:lnSpc>
            </a:pPr>
            <a:r>
              <a:rPr kumimoji="1" lang="ja-JP" altLang="en-US" dirty="0"/>
              <a:t>残り</a:t>
            </a:r>
            <a:r>
              <a:rPr kumimoji="1" lang="en-US" altLang="ja-JP" dirty="0"/>
              <a:t>1/3</a:t>
            </a:r>
            <a:r>
              <a:rPr kumimoji="1" lang="ja-JP" altLang="en-US" dirty="0"/>
              <a:t>は？</a:t>
            </a:r>
            <a:endParaRPr kumimoji="1" lang="en-US" altLang="ja-JP" dirty="0"/>
          </a:p>
          <a:p>
            <a:pPr lvl="1">
              <a:lnSpc>
                <a:spcPct val="120000"/>
              </a:lnSpc>
            </a:pPr>
            <a:r>
              <a:rPr kumimoji="1" lang="ja-JP" altLang="en-US" dirty="0"/>
              <a:t>最終的に国からの</a:t>
            </a:r>
            <a:r>
              <a:rPr kumimoji="1" lang="ja-JP" altLang="en-US" b="1" u="sng" dirty="0"/>
              <a:t>交付額以上を職員へ支給が必須</a:t>
            </a:r>
            <a:endParaRPr kumimoji="1" lang="en-US" altLang="ja-JP" b="1" u="sng" dirty="0"/>
          </a:p>
          <a:p>
            <a:pPr lvl="1">
              <a:lnSpc>
                <a:spcPct val="120000"/>
              </a:lnSpc>
            </a:pPr>
            <a:endParaRPr kumimoji="1" lang="en-US" altLang="ja-JP" dirty="0"/>
          </a:p>
          <a:p>
            <a:pPr lvl="1">
              <a:lnSpc>
                <a:spcPct val="120000"/>
              </a:lnSpc>
            </a:pPr>
            <a:r>
              <a:rPr kumimoji="1" lang="ja-JP" altLang="en-US" dirty="0"/>
              <a:t>月給に上乗せしても、一時金として支給しても</a:t>
            </a:r>
            <a:r>
              <a:rPr kumimoji="1" lang="en-US" altLang="ja-JP" dirty="0"/>
              <a:t>OK</a:t>
            </a:r>
          </a:p>
          <a:p>
            <a:pPr lvl="1">
              <a:lnSpc>
                <a:spcPct val="120000"/>
              </a:lnSpc>
            </a:pPr>
            <a:endParaRPr lang="en-US" altLang="ja-JP" dirty="0"/>
          </a:p>
          <a:p>
            <a:pPr lvl="1">
              <a:lnSpc>
                <a:spcPct val="120000"/>
              </a:lnSpc>
            </a:pPr>
            <a:r>
              <a:rPr kumimoji="1" lang="ja-JP" altLang="en-US" dirty="0"/>
              <a:t>予定外のことに対応するため自由度が</a:t>
            </a:r>
            <a:r>
              <a:rPr kumimoji="1" lang="en-US" altLang="ja-JP" dirty="0"/>
              <a:t>1/3</a:t>
            </a:r>
            <a:r>
              <a:rPr kumimoji="1" lang="ja-JP" altLang="en-US" dirty="0"/>
              <a:t>だけ認められている</a:t>
            </a:r>
            <a:endParaRPr kumimoji="1" lang="en-US" altLang="ja-JP" dirty="0"/>
          </a:p>
          <a:p>
            <a:pPr lvl="1">
              <a:lnSpc>
                <a:spcPct val="120000"/>
              </a:lnSpc>
            </a:pPr>
            <a:endParaRPr kumimoji="1" lang="en-US" altLang="ja-JP" dirty="0"/>
          </a:p>
          <a:p>
            <a:pPr lvl="1">
              <a:lnSpc>
                <a:spcPct val="120000"/>
              </a:lnSpc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13652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CF0A68-3528-4761-920A-F206F7C16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対象職員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590C2E-F7D9-4A70-B5FA-B91509E56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ja-JP" altLang="en-US" dirty="0"/>
              <a:t>福祉・介護職員が対象</a:t>
            </a:r>
          </a:p>
          <a:p>
            <a:pPr lvl="1"/>
            <a:r>
              <a:rPr kumimoji="1" lang="ja-JP" altLang="en-US" dirty="0"/>
              <a:t>ホームヘルパー、生活支援員、</a:t>
            </a:r>
            <a:r>
              <a:rPr kumimoji="1" lang="ja-JP" altLang="en-US" dirty="0">
                <a:highlight>
                  <a:srgbClr val="FFFF00"/>
                </a:highlight>
              </a:rPr>
              <a:t>児童指導員</a:t>
            </a:r>
            <a:r>
              <a:rPr kumimoji="1" lang="ja-JP" altLang="en-US" dirty="0"/>
              <a:t>、</a:t>
            </a:r>
            <a:r>
              <a:rPr kumimoji="1" lang="ja-JP" altLang="en-US" dirty="0">
                <a:highlight>
                  <a:srgbClr val="FFFF00"/>
                </a:highlight>
              </a:rPr>
              <a:t>保育士</a:t>
            </a:r>
            <a:r>
              <a:rPr kumimoji="1" lang="ja-JP" altLang="en-US" dirty="0"/>
              <a:t>、</a:t>
            </a:r>
            <a:r>
              <a:rPr kumimoji="1" lang="ja-JP" altLang="en-US" dirty="0">
                <a:highlight>
                  <a:srgbClr val="FFFF00"/>
                </a:highlight>
              </a:rPr>
              <a:t>障害福祉サービス経験者</a:t>
            </a:r>
            <a:r>
              <a:rPr kumimoji="1" lang="ja-JP" altLang="en-US" dirty="0"/>
              <a:t>、</a:t>
            </a:r>
            <a:br>
              <a:rPr kumimoji="1" lang="en-US" altLang="ja-JP" dirty="0"/>
            </a:br>
            <a:r>
              <a:rPr kumimoji="1" lang="ja-JP" altLang="en-US" dirty="0"/>
              <a:t>世話人、職業指導員、地域移行支援員、就労支援員、訪問支援員、夜間支援従事者、</a:t>
            </a:r>
            <a:br>
              <a:rPr kumimoji="1" lang="en-US" altLang="ja-JP" dirty="0"/>
            </a:br>
            <a:r>
              <a:rPr kumimoji="1" lang="ja-JP" altLang="en-US" dirty="0"/>
              <a:t>共生型障害福祉サービス等事業所及び特定基準該当障害福祉サービス等事業所に従事する介護職員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その他加算として評価される職員</a:t>
            </a:r>
            <a:endParaRPr kumimoji="1" lang="en-US" altLang="ja-JP" dirty="0"/>
          </a:p>
          <a:p>
            <a:pPr lvl="2"/>
            <a:r>
              <a:rPr lang="zh-TW" altLang="en-US" sz="1800" b="0" i="0" u="none" strike="noStrike" baseline="0" dirty="0">
                <a:latin typeface="MS-Mincho"/>
              </a:rPr>
              <a:t>賃金向上達成指導員</a:t>
            </a:r>
            <a:r>
              <a:rPr lang="ja-JP" altLang="en-US" sz="1800" b="0" i="0" u="none" strike="noStrike" baseline="0" dirty="0">
                <a:latin typeface="MS-Mincho"/>
              </a:rPr>
              <a:t>、</a:t>
            </a:r>
            <a:r>
              <a:rPr lang="zh-TW" altLang="en-US" sz="1800" b="0" i="0" u="none" strike="noStrike" baseline="0" dirty="0">
                <a:latin typeface="MS-Mincho"/>
              </a:rPr>
              <a:t>目標工賃達成指導員</a:t>
            </a:r>
            <a:r>
              <a:rPr lang="ja-JP" altLang="en-US" sz="1800" b="0" i="0" u="none" strike="noStrike" baseline="0" dirty="0">
                <a:latin typeface="MS-Mincho"/>
              </a:rPr>
              <a:t>、</a:t>
            </a:r>
            <a:r>
              <a:rPr lang="ja-JP" altLang="en-US" sz="1800" b="0" i="0" u="none" strike="noStrike" baseline="0" dirty="0">
                <a:highlight>
                  <a:srgbClr val="FFFF00"/>
                </a:highlight>
                <a:latin typeface="MS-Mincho"/>
              </a:rPr>
              <a:t>児発・放デイの指導員等</a:t>
            </a:r>
            <a:endParaRPr lang="en-US" altLang="ja-JP" sz="1800" b="0" i="0" u="none" strike="noStrike" baseline="0" dirty="0">
              <a:highlight>
                <a:srgbClr val="FFFF00"/>
              </a:highlight>
              <a:latin typeface="MS-Mincho"/>
            </a:endParaRPr>
          </a:p>
          <a:p>
            <a:pPr lvl="2"/>
            <a:endParaRPr lang="en-US" altLang="zh-TW" sz="1800" dirty="0">
              <a:highlight>
                <a:srgbClr val="FFFF00"/>
              </a:highlight>
              <a:latin typeface="MS-Mincho"/>
            </a:endParaRPr>
          </a:p>
          <a:p>
            <a:r>
              <a:rPr lang="ja-JP" altLang="en-US" sz="2200" b="0" i="0" u="none" strike="noStrike" baseline="0" dirty="0">
                <a:latin typeface="MS-Mincho"/>
              </a:rPr>
              <a:t>児発管、理学療法士など、事務員は</a:t>
            </a:r>
            <a:r>
              <a:rPr lang="ja-JP" altLang="en-US" sz="2200" b="0" i="0" u="none" strike="noStrike" baseline="0" dirty="0">
                <a:highlight>
                  <a:srgbClr val="FFFF00"/>
                </a:highlight>
                <a:latin typeface="MS-Mincho"/>
              </a:rPr>
              <a:t>その他職種</a:t>
            </a:r>
            <a:endParaRPr lang="en-US" altLang="ja-JP" sz="2200" b="0" i="0" u="none" strike="noStrike" baseline="0" dirty="0">
              <a:highlight>
                <a:srgbClr val="FFFF00"/>
              </a:highlight>
              <a:latin typeface="MS-Mincho"/>
            </a:endParaRPr>
          </a:p>
          <a:p>
            <a:pPr lvl="1"/>
            <a:r>
              <a:rPr lang="ja-JP" altLang="en-US" sz="1800" b="0" i="0" u="none" strike="noStrike" baseline="0" dirty="0">
                <a:latin typeface="MS-Mincho"/>
              </a:rPr>
              <a:t>その他職種にも</a:t>
            </a:r>
            <a:r>
              <a:rPr lang="ja-JP" altLang="en-US" sz="1800" b="1" i="0" u="sng" strike="noStrike" baseline="0" dirty="0">
                <a:latin typeface="MS-Mincho"/>
              </a:rPr>
              <a:t>事業主の判断で配分可能</a:t>
            </a:r>
            <a:endParaRPr lang="en-US" altLang="ja-JP" sz="1800" b="1" i="0" u="sng" strike="noStrike" baseline="0" dirty="0">
              <a:latin typeface="MS-Mincho"/>
            </a:endParaRPr>
          </a:p>
          <a:p>
            <a:pPr lvl="1"/>
            <a:r>
              <a:rPr lang="ja-JP" altLang="en-US" sz="1800" i="0" strike="noStrike" baseline="0" dirty="0">
                <a:latin typeface="MS-Mincho"/>
              </a:rPr>
              <a:t>分配に特段のルールはない</a:t>
            </a:r>
            <a:endParaRPr lang="en-US" altLang="zh-TW" sz="1800" i="0" strike="noStrike" baseline="0" dirty="0">
              <a:latin typeface="MS-Mincho"/>
            </a:endParaRPr>
          </a:p>
        </p:txBody>
      </p:sp>
    </p:spTree>
    <p:extLst>
      <p:ext uri="{BB962C8B-B14F-4D97-AF65-F5344CB8AC3E}">
        <p14:creationId xmlns:p14="http://schemas.microsoft.com/office/powerpoint/2010/main" val="727995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F127F3C-5B7E-44A8-8951-FCE5B505E467}"/>
              </a:ext>
            </a:extLst>
          </p:cNvPr>
          <p:cNvCxnSpPr>
            <a:stCxn id="2" idx="2"/>
          </p:cNvCxnSpPr>
          <p:nvPr/>
        </p:nvCxnSpPr>
        <p:spPr>
          <a:xfrm flipH="1">
            <a:off x="683881" y="6074594"/>
            <a:ext cx="578260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41E05AC1-4CA2-4BE7-8869-12BD15C4E2D1}"/>
              </a:ext>
            </a:extLst>
          </p:cNvPr>
          <p:cNvCxnSpPr>
            <a:cxnSpLocks/>
            <a:stCxn id="14" idx="2"/>
            <a:endCxn id="2" idx="6"/>
          </p:cNvCxnSpPr>
          <p:nvPr/>
        </p:nvCxnSpPr>
        <p:spPr>
          <a:xfrm flipH="1">
            <a:off x="1512864" y="6074594"/>
            <a:ext cx="602756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994BF2F0-6E80-4286-8190-2D15E02427AF}"/>
              </a:ext>
            </a:extLst>
          </p:cNvPr>
          <p:cNvCxnSpPr>
            <a:cxnSpLocks/>
            <a:stCxn id="15" idx="2"/>
            <a:endCxn id="14" idx="6"/>
          </p:cNvCxnSpPr>
          <p:nvPr/>
        </p:nvCxnSpPr>
        <p:spPr>
          <a:xfrm flipH="1">
            <a:off x="2366343" y="6074594"/>
            <a:ext cx="602756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E333258E-BD6A-4D35-87C1-DC1F41AFA2D5}"/>
              </a:ext>
            </a:extLst>
          </p:cNvPr>
          <p:cNvCxnSpPr>
            <a:cxnSpLocks/>
            <a:stCxn id="16" idx="2"/>
            <a:endCxn id="15" idx="6"/>
          </p:cNvCxnSpPr>
          <p:nvPr/>
        </p:nvCxnSpPr>
        <p:spPr>
          <a:xfrm flipH="1">
            <a:off x="3219822" y="6074594"/>
            <a:ext cx="602756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C828056-D80B-48EC-8C30-8B046A85BC75}"/>
              </a:ext>
            </a:extLst>
          </p:cNvPr>
          <p:cNvCxnSpPr>
            <a:cxnSpLocks/>
            <a:stCxn id="17" idx="2"/>
            <a:endCxn id="16" idx="6"/>
          </p:cNvCxnSpPr>
          <p:nvPr/>
        </p:nvCxnSpPr>
        <p:spPr>
          <a:xfrm flipH="1">
            <a:off x="4073301" y="6074594"/>
            <a:ext cx="602756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BF940237-522A-4CF0-BE52-234424516AB9}"/>
              </a:ext>
            </a:extLst>
          </p:cNvPr>
          <p:cNvCxnSpPr>
            <a:cxnSpLocks/>
            <a:stCxn id="18" idx="2"/>
            <a:endCxn id="17" idx="6"/>
          </p:cNvCxnSpPr>
          <p:nvPr/>
        </p:nvCxnSpPr>
        <p:spPr>
          <a:xfrm flipH="1">
            <a:off x="4926780" y="6074594"/>
            <a:ext cx="602756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A2255229-3415-4F55-8944-248E915670BB}"/>
              </a:ext>
            </a:extLst>
          </p:cNvPr>
          <p:cNvCxnSpPr>
            <a:cxnSpLocks/>
            <a:stCxn id="21" idx="2"/>
            <a:endCxn id="18" idx="6"/>
          </p:cNvCxnSpPr>
          <p:nvPr/>
        </p:nvCxnSpPr>
        <p:spPr>
          <a:xfrm flipH="1">
            <a:off x="5780259" y="6074594"/>
            <a:ext cx="602756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86F41E44-1DFF-4E51-8A08-7357D5468029}"/>
              </a:ext>
            </a:extLst>
          </p:cNvPr>
          <p:cNvCxnSpPr>
            <a:cxnSpLocks/>
            <a:stCxn id="22" idx="2"/>
            <a:endCxn id="21" idx="6"/>
          </p:cNvCxnSpPr>
          <p:nvPr/>
        </p:nvCxnSpPr>
        <p:spPr>
          <a:xfrm flipH="1">
            <a:off x="6633738" y="6074594"/>
            <a:ext cx="602756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2C90C22E-2CBC-4F9A-B009-F9CECD8CEC32}"/>
              </a:ext>
            </a:extLst>
          </p:cNvPr>
          <p:cNvCxnSpPr>
            <a:cxnSpLocks/>
            <a:stCxn id="78" idx="2"/>
            <a:endCxn id="22" idx="6"/>
          </p:cNvCxnSpPr>
          <p:nvPr/>
        </p:nvCxnSpPr>
        <p:spPr>
          <a:xfrm flipH="1">
            <a:off x="7487217" y="6074594"/>
            <a:ext cx="602756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吹き出し: 角を丸めた四角形 65">
            <a:extLst>
              <a:ext uri="{FF2B5EF4-FFF2-40B4-BE49-F238E27FC236}">
                <a16:creationId xmlns:a16="http://schemas.microsoft.com/office/drawing/2014/main" id="{4378AA3E-FC72-41B0-94AE-1283414A3C43}"/>
              </a:ext>
            </a:extLst>
          </p:cNvPr>
          <p:cNvSpPr/>
          <p:nvPr/>
        </p:nvSpPr>
        <p:spPr>
          <a:xfrm>
            <a:off x="1020202" y="2712377"/>
            <a:ext cx="754360" cy="2867523"/>
          </a:xfrm>
          <a:prstGeom prst="wedgeRoundRectCallout">
            <a:avLst>
              <a:gd name="adj1" fmla="val -4489"/>
              <a:gd name="adj2" fmla="val 62500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賃上げ開始</a:t>
            </a:r>
          </a:p>
        </p:txBody>
      </p:sp>
      <p:sp>
        <p:nvSpPr>
          <p:cNvPr id="67" name="吹き出し: 角を丸めた四角形 66">
            <a:extLst>
              <a:ext uri="{FF2B5EF4-FFF2-40B4-BE49-F238E27FC236}">
                <a16:creationId xmlns:a16="http://schemas.microsoft.com/office/drawing/2014/main" id="{16B90622-902E-4448-A5B8-EFC717079CEB}"/>
              </a:ext>
            </a:extLst>
          </p:cNvPr>
          <p:cNvSpPr/>
          <p:nvPr/>
        </p:nvSpPr>
        <p:spPr>
          <a:xfrm>
            <a:off x="2272440" y="2712377"/>
            <a:ext cx="754360" cy="2867523"/>
          </a:xfrm>
          <a:prstGeom prst="wedgeRoundRectCallout">
            <a:avLst>
              <a:gd name="adj1" fmla="val 30922"/>
              <a:gd name="adj2" fmla="val 62500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en-US" altLang="ja-JP" dirty="0"/>
              <a:t>2</a:t>
            </a:r>
            <a:r>
              <a:rPr kumimoji="1" lang="ja-JP" altLang="en-US" dirty="0"/>
              <a:t>月・</a:t>
            </a:r>
            <a:r>
              <a:rPr kumimoji="1" lang="en-US" altLang="ja-JP" dirty="0"/>
              <a:t>3</a:t>
            </a:r>
            <a:r>
              <a:rPr kumimoji="1" lang="ja-JP" altLang="en-US" dirty="0"/>
              <a:t>月分は</a:t>
            </a:r>
            <a:endParaRPr kumimoji="1" lang="en-US" altLang="ja-JP" dirty="0"/>
          </a:p>
          <a:p>
            <a:pPr algn="r"/>
            <a:r>
              <a:rPr kumimoji="1" lang="en-US" altLang="ja-JP" dirty="0"/>
              <a:t>3</a:t>
            </a:r>
            <a:r>
              <a:rPr kumimoji="1" lang="ja-JP" altLang="en-US" dirty="0"/>
              <a:t>月末までに</a:t>
            </a:r>
            <a:r>
              <a:rPr kumimoji="1" lang="ja-JP" altLang="en-US" dirty="0">
                <a:highlight>
                  <a:srgbClr val="FFFF00"/>
                </a:highlight>
              </a:rPr>
              <a:t>支給必須</a:t>
            </a:r>
          </a:p>
        </p:txBody>
      </p:sp>
      <p:sp>
        <p:nvSpPr>
          <p:cNvPr id="68" name="吹き出し: 角を丸めた四角形 67">
            <a:extLst>
              <a:ext uri="{FF2B5EF4-FFF2-40B4-BE49-F238E27FC236}">
                <a16:creationId xmlns:a16="http://schemas.microsoft.com/office/drawing/2014/main" id="{B851E0D6-7047-4663-A10A-97EE4786EB00}"/>
              </a:ext>
            </a:extLst>
          </p:cNvPr>
          <p:cNvSpPr/>
          <p:nvPr/>
        </p:nvSpPr>
        <p:spPr>
          <a:xfrm>
            <a:off x="3256002" y="2712377"/>
            <a:ext cx="754360" cy="2867523"/>
          </a:xfrm>
          <a:prstGeom prst="wedgeRoundRectCallout">
            <a:avLst>
              <a:gd name="adj1" fmla="val -52158"/>
              <a:gd name="adj2" fmla="val 62500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en-US" altLang="ja-JP" dirty="0"/>
              <a:t>4</a:t>
            </a:r>
            <a:r>
              <a:rPr kumimoji="1" lang="ja-JP" altLang="en-US" dirty="0"/>
              <a:t>月分からは</a:t>
            </a:r>
            <a:endParaRPr kumimoji="1" lang="en-US" altLang="ja-JP" dirty="0"/>
          </a:p>
          <a:p>
            <a:pPr algn="r"/>
            <a:r>
              <a:rPr kumimoji="1" lang="ja-JP" altLang="en-US" dirty="0"/>
              <a:t>毎月の給与に</a:t>
            </a:r>
            <a:r>
              <a:rPr kumimoji="1" lang="ja-JP" altLang="en-US" dirty="0">
                <a:highlight>
                  <a:srgbClr val="FFFF00"/>
                </a:highlight>
              </a:rPr>
              <a:t>上乗せ必須</a:t>
            </a:r>
          </a:p>
        </p:txBody>
      </p:sp>
      <p:sp>
        <p:nvSpPr>
          <p:cNvPr id="71" name="四角形: 角を丸くする 70">
            <a:extLst>
              <a:ext uri="{FF2B5EF4-FFF2-40B4-BE49-F238E27FC236}">
                <a16:creationId xmlns:a16="http://schemas.microsoft.com/office/drawing/2014/main" id="{86DB838D-380D-4A40-9448-9DF876E62742}"/>
              </a:ext>
            </a:extLst>
          </p:cNvPr>
          <p:cNvSpPr/>
          <p:nvPr/>
        </p:nvSpPr>
        <p:spPr>
          <a:xfrm>
            <a:off x="1177872" y="1878704"/>
            <a:ext cx="1875495" cy="71355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賃上げ開始を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都道府県へ提出</a:t>
            </a:r>
            <a:endParaRPr kumimoji="1" lang="en-US" altLang="ja-JP" dirty="0"/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00B633BB-C9E1-472A-8D04-BDC44B2911BC}"/>
              </a:ext>
            </a:extLst>
          </p:cNvPr>
          <p:cNvSpPr/>
          <p:nvPr/>
        </p:nvSpPr>
        <p:spPr>
          <a:xfrm>
            <a:off x="3219822" y="1878704"/>
            <a:ext cx="1000781" cy="71355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申請書提出</a:t>
            </a:r>
            <a:endParaRPr kumimoji="1" lang="en-US" altLang="ja-JP" dirty="0"/>
          </a:p>
        </p:txBody>
      </p:sp>
      <p:sp>
        <p:nvSpPr>
          <p:cNvPr id="73" name="四角形: 角を丸くする 72">
            <a:extLst>
              <a:ext uri="{FF2B5EF4-FFF2-40B4-BE49-F238E27FC236}">
                <a16:creationId xmlns:a16="http://schemas.microsoft.com/office/drawing/2014/main" id="{71996635-86B4-46BE-A335-75891D54211C}"/>
              </a:ext>
            </a:extLst>
          </p:cNvPr>
          <p:cNvSpPr/>
          <p:nvPr/>
        </p:nvSpPr>
        <p:spPr>
          <a:xfrm>
            <a:off x="10047654" y="1878704"/>
            <a:ext cx="1459031" cy="71353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実績報告書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提出</a:t>
            </a:r>
            <a:endParaRPr kumimoji="1" lang="en-US" altLang="ja-JP" dirty="0"/>
          </a:p>
        </p:txBody>
      </p:sp>
      <p:sp>
        <p:nvSpPr>
          <p:cNvPr id="74" name="吹き出し: 角を丸めた四角形 73">
            <a:extLst>
              <a:ext uri="{FF2B5EF4-FFF2-40B4-BE49-F238E27FC236}">
                <a16:creationId xmlns:a16="http://schemas.microsoft.com/office/drawing/2014/main" id="{934A5649-A375-4545-A90F-80611E53C2B4}"/>
              </a:ext>
            </a:extLst>
          </p:cNvPr>
          <p:cNvSpPr/>
          <p:nvPr/>
        </p:nvSpPr>
        <p:spPr>
          <a:xfrm>
            <a:off x="4993924" y="3133726"/>
            <a:ext cx="754360" cy="2446173"/>
          </a:xfrm>
          <a:prstGeom prst="wedgeRoundRectCallout">
            <a:avLst>
              <a:gd name="adj1" fmla="val -23557"/>
              <a:gd name="adj2" fmla="val 63217"/>
              <a:gd name="adj3" fmla="val 16667"/>
            </a:avLst>
          </a:prstGeom>
          <a:solidFill>
            <a:schemeClr val="bg1">
              <a:lumMod val="85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交付決定・交付開始</a:t>
            </a:r>
          </a:p>
        </p:txBody>
      </p:sp>
      <p:sp>
        <p:nvSpPr>
          <p:cNvPr id="75" name="吹き出し: 角を丸めた四角形 74">
            <a:extLst>
              <a:ext uri="{FF2B5EF4-FFF2-40B4-BE49-F238E27FC236}">
                <a16:creationId xmlns:a16="http://schemas.microsoft.com/office/drawing/2014/main" id="{D0F1E897-6D14-4579-AAE5-784BEBA319BF}"/>
              </a:ext>
            </a:extLst>
          </p:cNvPr>
          <p:cNvSpPr/>
          <p:nvPr/>
        </p:nvSpPr>
        <p:spPr>
          <a:xfrm>
            <a:off x="7411415" y="2712375"/>
            <a:ext cx="754360" cy="2867523"/>
          </a:xfrm>
          <a:prstGeom prst="wedgeRoundRectCallout">
            <a:avLst>
              <a:gd name="adj1" fmla="val 30922"/>
              <a:gd name="adj2" fmla="val 62500"/>
              <a:gd name="adj3" fmla="val 16667"/>
            </a:avLst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en-US" altLang="ja-JP" dirty="0"/>
              <a:t>9</a:t>
            </a:r>
            <a:r>
              <a:rPr kumimoji="1" lang="ja-JP" altLang="en-US" dirty="0"/>
              <a:t>月までの給与で</a:t>
            </a:r>
            <a:endParaRPr kumimoji="1" lang="en-US" altLang="ja-JP" dirty="0"/>
          </a:p>
          <a:p>
            <a:pPr algn="r"/>
            <a:r>
              <a:rPr kumimoji="1" lang="ja-JP" altLang="en-US" dirty="0">
                <a:highlight>
                  <a:srgbClr val="FFFF00"/>
                </a:highlight>
              </a:rPr>
              <a:t>交付額以上を支給</a:t>
            </a:r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0BAC0157-CA30-4FF6-AF69-5EB48CA53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608"/>
            <a:ext cx="10515600" cy="1139825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スケジュール</a:t>
            </a:r>
          </a:p>
        </p:txBody>
      </p: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39B18C06-E44B-4DEA-9998-EAE6D7D93305}"/>
              </a:ext>
            </a:extLst>
          </p:cNvPr>
          <p:cNvCxnSpPr>
            <a:cxnSpLocks/>
            <a:stCxn id="56" idx="2"/>
            <a:endCxn id="78" idx="6"/>
          </p:cNvCxnSpPr>
          <p:nvPr/>
        </p:nvCxnSpPr>
        <p:spPr>
          <a:xfrm flipH="1">
            <a:off x="8340696" y="6074594"/>
            <a:ext cx="602756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楕円 1">
            <a:extLst>
              <a:ext uri="{FF2B5EF4-FFF2-40B4-BE49-F238E27FC236}">
                <a16:creationId xmlns:a16="http://schemas.microsoft.com/office/drawing/2014/main" id="{012D73B4-E458-429A-BB80-2AD3B5851BD7}"/>
              </a:ext>
            </a:extLst>
          </p:cNvPr>
          <p:cNvSpPr/>
          <p:nvPr/>
        </p:nvSpPr>
        <p:spPr>
          <a:xfrm>
            <a:off x="1262141" y="5949232"/>
            <a:ext cx="250723" cy="2507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7721CE9E-32AE-4AA8-B31D-631253C24954}"/>
              </a:ext>
            </a:extLst>
          </p:cNvPr>
          <p:cNvSpPr txBox="1"/>
          <p:nvPr/>
        </p:nvSpPr>
        <p:spPr>
          <a:xfrm>
            <a:off x="1103610" y="6199955"/>
            <a:ext cx="567784" cy="369332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2</a:t>
            </a:r>
            <a:r>
              <a:rPr kumimoji="1" lang="ja-JP" altLang="en-US" dirty="0"/>
              <a:t>月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64B05515-1E48-4ACF-BE75-3FDE0899EF20}"/>
              </a:ext>
            </a:extLst>
          </p:cNvPr>
          <p:cNvSpPr/>
          <p:nvPr/>
        </p:nvSpPr>
        <p:spPr>
          <a:xfrm>
            <a:off x="2115620" y="5949232"/>
            <a:ext cx="250723" cy="2507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00E7D64-C71B-4484-B8CC-2CF2C6D440B0}"/>
              </a:ext>
            </a:extLst>
          </p:cNvPr>
          <p:cNvSpPr txBox="1"/>
          <p:nvPr/>
        </p:nvSpPr>
        <p:spPr>
          <a:xfrm>
            <a:off x="1957089" y="6185578"/>
            <a:ext cx="567784" cy="369332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3</a:t>
            </a:r>
            <a:r>
              <a:rPr kumimoji="1" lang="ja-JP" altLang="en-US" dirty="0"/>
              <a:t>月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7375D0A5-D96C-42AA-A0A0-34BD81339E91}"/>
              </a:ext>
            </a:extLst>
          </p:cNvPr>
          <p:cNvSpPr/>
          <p:nvPr/>
        </p:nvSpPr>
        <p:spPr>
          <a:xfrm>
            <a:off x="2969099" y="5949232"/>
            <a:ext cx="250723" cy="2507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E0E0D41-DD8D-4B92-8AAC-45C7049037CB}"/>
              </a:ext>
            </a:extLst>
          </p:cNvPr>
          <p:cNvSpPr txBox="1"/>
          <p:nvPr/>
        </p:nvSpPr>
        <p:spPr>
          <a:xfrm>
            <a:off x="2820942" y="6199955"/>
            <a:ext cx="567784" cy="369332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4</a:t>
            </a:r>
            <a:r>
              <a:rPr kumimoji="1" lang="ja-JP" altLang="en-US" dirty="0"/>
              <a:t>月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02F81F58-FBE8-4241-8CEE-5877F67AABE5}"/>
              </a:ext>
            </a:extLst>
          </p:cNvPr>
          <p:cNvSpPr/>
          <p:nvPr/>
        </p:nvSpPr>
        <p:spPr>
          <a:xfrm>
            <a:off x="3822578" y="5949232"/>
            <a:ext cx="250723" cy="2507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D7DC615D-C3DD-444C-AD4C-1A702A2F25F2}"/>
              </a:ext>
            </a:extLst>
          </p:cNvPr>
          <p:cNvSpPr txBox="1"/>
          <p:nvPr/>
        </p:nvSpPr>
        <p:spPr>
          <a:xfrm>
            <a:off x="3664050" y="6199955"/>
            <a:ext cx="567784" cy="369332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/>
              <a:t>5</a:t>
            </a:r>
            <a:r>
              <a:rPr kumimoji="1" lang="ja-JP" altLang="en-US" dirty="0"/>
              <a:t>月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8A2E994E-3041-4B64-B5B3-6F5A8A114006}"/>
              </a:ext>
            </a:extLst>
          </p:cNvPr>
          <p:cNvSpPr/>
          <p:nvPr/>
        </p:nvSpPr>
        <p:spPr>
          <a:xfrm>
            <a:off x="4676057" y="5949232"/>
            <a:ext cx="250723" cy="2507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9A03DA02-73FC-45F6-B661-2E6B462F857F}"/>
              </a:ext>
            </a:extLst>
          </p:cNvPr>
          <p:cNvSpPr txBox="1"/>
          <p:nvPr/>
        </p:nvSpPr>
        <p:spPr>
          <a:xfrm>
            <a:off x="4526766" y="6199955"/>
            <a:ext cx="567784" cy="369332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/>
              <a:t>6</a:t>
            </a:r>
            <a:r>
              <a:rPr kumimoji="1" lang="ja-JP" altLang="en-US" dirty="0"/>
              <a:t>月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FF84D5D7-943E-4012-ADC2-AF48890E27FD}"/>
              </a:ext>
            </a:extLst>
          </p:cNvPr>
          <p:cNvSpPr/>
          <p:nvPr/>
        </p:nvSpPr>
        <p:spPr>
          <a:xfrm>
            <a:off x="5529536" y="5949232"/>
            <a:ext cx="250723" cy="2507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C9F6166-07B6-49E2-9E4E-9EF2D290B9BA}"/>
              </a:ext>
            </a:extLst>
          </p:cNvPr>
          <p:cNvSpPr txBox="1"/>
          <p:nvPr/>
        </p:nvSpPr>
        <p:spPr>
          <a:xfrm>
            <a:off x="5397017" y="6185578"/>
            <a:ext cx="567784" cy="369332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/>
              <a:t>7</a:t>
            </a:r>
            <a:r>
              <a:rPr kumimoji="1" lang="ja-JP" altLang="en-US" dirty="0"/>
              <a:t>月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B465614D-E3EA-40B2-93C3-A97F1D9FE487}"/>
              </a:ext>
            </a:extLst>
          </p:cNvPr>
          <p:cNvSpPr/>
          <p:nvPr/>
        </p:nvSpPr>
        <p:spPr>
          <a:xfrm>
            <a:off x="6383015" y="5949232"/>
            <a:ext cx="250723" cy="2507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4C1CA356-88A4-4FBA-BE08-D6ABEE07BBC6}"/>
              </a:ext>
            </a:extLst>
          </p:cNvPr>
          <p:cNvSpPr txBox="1"/>
          <p:nvPr/>
        </p:nvSpPr>
        <p:spPr>
          <a:xfrm>
            <a:off x="6250496" y="6199955"/>
            <a:ext cx="567784" cy="369332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/>
              <a:t>8</a:t>
            </a:r>
            <a:r>
              <a:rPr kumimoji="1" lang="ja-JP" altLang="en-US" dirty="0"/>
              <a:t>月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4F8030C1-1C29-4398-9758-200E9186AD58}"/>
              </a:ext>
            </a:extLst>
          </p:cNvPr>
          <p:cNvSpPr/>
          <p:nvPr/>
        </p:nvSpPr>
        <p:spPr>
          <a:xfrm>
            <a:off x="7236494" y="5949232"/>
            <a:ext cx="250723" cy="2507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0C17127-FF05-4C07-80AA-18BC03A1882B}"/>
              </a:ext>
            </a:extLst>
          </p:cNvPr>
          <p:cNvSpPr txBox="1"/>
          <p:nvPr/>
        </p:nvSpPr>
        <p:spPr>
          <a:xfrm>
            <a:off x="7103975" y="6199955"/>
            <a:ext cx="567784" cy="369332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/>
              <a:t>9</a:t>
            </a:r>
            <a:r>
              <a:rPr kumimoji="1" lang="ja-JP" altLang="en-US" dirty="0"/>
              <a:t>月</a:t>
            </a:r>
          </a:p>
        </p:txBody>
      </p:sp>
      <p:sp>
        <p:nvSpPr>
          <p:cNvPr id="78" name="楕円 77">
            <a:extLst>
              <a:ext uri="{FF2B5EF4-FFF2-40B4-BE49-F238E27FC236}">
                <a16:creationId xmlns:a16="http://schemas.microsoft.com/office/drawing/2014/main" id="{D76A21F3-CDE3-4C7D-81C8-F3D7EC635DAE}"/>
              </a:ext>
            </a:extLst>
          </p:cNvPr>
          <p:cNvSpPr/>
          <p:nvPr/>
        </p:nvSpPr>
        <p:spPr>
          <a:xfrm>
            <a:off x="8089973" y="5949232"/>
            <a:ext cx="250723" cy="2507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EA488DFB-1AF5-4C7A-A0C3-80C691A8CE56}"/>
              </a:ext>
            </a:extLst>
          </p:cNvPr>
          <p:cNvSpPr txBox="1"/>
          <p:nvPr/>
        </p:nvSpPr>
        <p:spPr>
          <a:xfrm>
            <a:off x="7890352" y="6199955"/>
            <a:ext cx="720069" cy="369332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10</a:t>
            </a:r>
            <a:r>
              <a:rPr kumimoji="1" lang="ja-JP" altLang="en-US" dirty="0"/>
              <a:t>月</a:t>
            </a:r>
          </a:p>
        </p:txBody>
      </p:sp>
      <p:sp>
        <p:nvSpPr>
          <p:cNvPr id="56" name="楕円 55">
            <a:extLst>
              <a:ext uri="{FF2B5EF4-FFF2-40B4-BE49-F238E27FC236}">
                <a16:creationId xmlns:a16="http://schemas.microsoft.com/office/drawing/2014/main" id="{6B0F6931-70A7-43FF-BC19-B838F0F5DA14}"/>
              </a:ext>
            </a:extLst>
          </p:cNvPr>
          <p:cNvSpPr/>
          <p:nvPr/>
        </p:nvSpPr>
        <p:spPr>
          <a:xfrm>
            <a:off x="8943452" y="5949232"/>
            <a:ext cx="250723" cy="2507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65C2DDA-EA45-48F4-81F2-3D74E778F324}"/>
              </a:ext>
            </a:extLst>
          </p:cNvPr>
          <p:cNvSpPr txBox="1"/>
          <p:nvPr/>
        </p:nvSpPr>
        <p:spPr>
          <a:xfrm>
            <a:off x="8707389" y="6199955"/>
            <a:ext cx="720069" cy="369332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11</a:t>
            </a:r>
            <a:r>
              <a:rPr kumimoji="1" lang="ja-JP" altLang="en-US" dirty="0"/>
              <a:t>月</a:t>
            </a:r>
          </a:p>
        </p:txBody>
      </p:sp>
      <p:sp>
        <p:nvSpPr>
          <p:cNvPr id="59" name="楕円 58">
            <a:extLst>
              <a:ext uri="{FF2B5EF4-FFF2-40B4-BE49-F238E27FC236}">
                <a16:creationId xmlns:a16="http://schemas.microsoft.com/office/drawing/2014/main" id="{6515A613-E199-461B-8DD5-55EB5A8A3812}"/>
              </a:ext>
            </a:extLst>
          </p:cNvPr>
          <p:cNvSpPr/>
          <p:nvPr/>
        </p:nvSpPr>
        <p:spPr>
          <a:xfrm>
            <a:off x="9796931" y="5949232"/>
            <a:ext cx="250723" cy="2507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5CC2E8FB-209F-46C6-845C-EEDD9DAA92C4}"/>
              </a:ext>
            </a:extLst>
          </p:cNvPr>
          <p:cNvSpPr txBox="1"/>
          <p:nvPr/>
        </p:nvSpPr>
        <p:spPr>
          <a:xfrm>
            <a:off x="9527203" y="6199955"/>
            <a:ext cx="720069" cy="369332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12</a:t>
            </a:r>
            <a:r>
              <a:rPr kumimoji="1" lang="ja-JP" altLang="en-US" dirty="0"/>
              <a:t>月</a:t>
            </a:r>
          </a:p>
        </p:txBody>
      </p:sp>
      <p:sp>
        <p:nvSpPr>
          <p:cNvPr id="62" name="楕円 61">
            <a:extLst>
              <a:ext uri="{FF2B5EF4-FFF2-40B4-BE49-F238E27FC236}">
                <a16:creationId xmlns:a16="http://schemas.microsoft.com/office/drawing/2014/main" id="{98832AF4-2DF5-4461-81DE-4395F9162ED4}"/>
              </a:ext>
            </a:extLst>
          </p:cNvPr>
          <p:cNvSpPr/>
          <p:nvPr/>
        </p:nvSpPr>
        <p:spPr>
          <a:xfrm>
            <a:off x="10650407" y="5949232"/>
            <a:ext cx="250723" cy="250723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BD38AC1-15E2-4241-99FC-3CDF2FF3A8C8}"/>
              </a:ext>
            </a:extLst>
          </p:cNvPr>
          <p:cNvSpPr txBox="1"/>
          <p:nvPr/>
        </p:nvSpPr>
        <p:spPr>
          <a:xfrm>
            <a:off x="10491877" y="6199955"/>
            <a:ext cx="567783" cy="369332"/>
          </a:xfrm>
          <a:prstGeom prst="rect">
            <a:avLst/>
          </a:prstGeom>
          <a:solidFill>
            <a:srgbClr val="F2F2F2">
              <a:alpha val="20000"/>
            </a:srgb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/>
              <a:t>1</a:t>
            </a:r>
            <a:r>
              <a:rPr kumimoji="1" lang="ja-JP" altLang="en-US" dirty="0"/>
              <a:t>月</a:t>
            </a: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FF65CD57-0302-458E-9A13-5CF2A962FE96}"/>
              </a:ext>
            </a:extLst>
          </p:cNvPr>
          <p:cNvCxnSpPr>
            <a:cxnSpLocks/>
            <a:stCxn id="59" idx="2"/>
            <a:endCxn id="56" idx="6"/>
          </p:cNvCxnSpPr>
          <p:nvPr/>
        </p:nvCxnSpPr>
        <p:spPr>
          <a:xfrm flipH="1">
            <a:off x="9194175" y="6074594"/>
            <a:ext cx="602756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B6478AFD-99D6-4B2B-B85E-4B185436B500}"/>
              </a:ext>
            </a:extLst>
          </p:cNvPr>
          <p:cNvCxnSpPr>
            <a:cxnSpLocks/>
            <a:stCxn id="62" idx="2"/>
            <a:endCxn id="59" idx="6"/>
          </p:cNvCxnSpPr>
          <p:nvPr/>
        </p:nvCxnSpPr>
        <p:spPr>
          <a:xfrm flipH="1">
            <a:off x="10047654" y="6074594"/>
            <a:ext cx="602753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8F62432A-60C6-48BB-A70C-C673A3110EEE}"/>
              </a:ext>
            </a:extLst>
          </p:cNvPr>
          <p:cNvCxnSpPr>
            <a:cxnSpLocks/>
            <a:endCxn id="62" idx="6"/>
          </p:cNvCxnSpPr>
          <p:nvPr/>
        </p:nvCxnSpPr>
        <p:spPr>
          <a:xfrm flipH="1">
            <a:off x="10901130" y="6074594"/>
            <a:ext cx="739490" cy="0"/>
          </a:xfrm>
          <a:prstGeom prst="line">
            <a:avLst/>
          </a:prstGeom>
          <a:ln w="1270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吹き出し: 角を丸めた四角形 69">
            <a:extLst>
              <a:ext uri="{FF2B5EF4-FFF2-40B4-BE49-F238E27FC236}">
                <a16:creationId xmlns:a16="http://schemas.microsoft.com/office/drawing/2014/main" id="{FB89FEDD-23D5-4BE8-8AE4-E6875FA65E21}"/>
              </a:ext>
            </a:extLst>
          </p:cNvPr>
          <p:cNvSpPr/>
          <p:nvPr/>
        </p:nvSpPr>
        <p:spPr>
          <a:xfrm>
            <a:off x="9081795" y="3133726"/>
            <a:ext cx="754360" cy="2446173"/>
          </a:xfrm>
          <a:prstGeom prst="wedgeRoundRectCallout">
            <a:avLst>
              <a:gd name="adj1" fmla="val 7768"/>
              <a:gd name="adj2" fmla="val 63637"/>
              <a:gd name="adj3" fmla="val 16667"/>
            </a:avLst>
          </a:prstGeom>
          <a:solidFill>
            <a:schemeClr val="bg1">
              <a:lumMod val="85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交付金交付完了</a:t>
            </a:r>
          </a:p>
        </p:txBody>
      </p:sp>
    </p:spTree>
    <p:extLst>
      <p:ext uri="{BB962C8B-B14F-4D97-AF65-F5344CB8AC3E}">
        <p14:creationId xmlns:p14="http://schemas.microsoft.com/office/powerpoint/2010/main" val="1805290994"/>
      </p:ext>
    </p:extLst>
  </p:cSld>
  <p:clrMapOvr>
    <a:masterClrMapping/>
  </p:clrMapOvr>
  <p:transition spd="slow" advTm="17029">
    <p:push dir="u"/>
  </p:transition>
</p:sld>
</file>

<file path=ppt/theme/theme1.xml><?xml version="1.0" encoding="utf-8"?>
<a:theme xmlns:a="http://schemas.openxmlformats.org/drawingml/2006/main" name="Office テーマ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UD デジタル 教科書体 win10版">
      <a:majorFont>
        <a:latin typeface="UD デジタル 教科書体 NK-B"/>
        <a:ea typeface="UD デジタル 教科書体 NK-B"/>
        <a:cs typeface=""/>
      </a:majorFont>
      <a:minorFont>
        <a:latin typeface="UD デジタル 教科書体 NP-R"/>
        <a:ea typeface="UD デジタル 教科書体 NP-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ihou-template-web公開用.potx" id="{F93B5E80-E388-4273-B254-A57B9773607A}" vid="{72DCAC20-D12C-49C6-A269-ECABF9270C6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jihou-template-web公開用</Template>
  <TotalTime>0</TotalTime>
  <Words>683</Words>
  <Application>Microsoft Office PowerPoint</Application>
  <PresentationFormat>ワイド画面</PresentationFormat>
  <Paragraphs>116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MS-Mincho</vt:lpstr>
      <vt:lpstr>UD デジタル 教科書体 NK-B</vt:lpstr>
      <vt:lpstr>UD デジタル 教科書体 NP-R</vt:lpstr>
      <vt:lpstr>游ゴシック</vt:lpstr>
      <vt:lpstr>Arial</vt:lpstr>
      <vt:lpstr>Office テーマ</vt:lpstr>
      <vt:lpstr>2022年2月から 児発・放デイの賃上げ？  福祉・介護職員処遇改善臨時特例交付金</vt:lpstr>
      <vt:lpstr>賃金9,000円アップするんですか？</vt:lpstr>
      <vt:lpstr>交付率</vt:lpstr>
      <vt:lpstr>交付要件</vt:lpstr>
      <vt:lpstr>交付期間 と 10月以降</vt:lpstr>
      <vt:lpstr>毎月の支給額は？</vt:lpstr>
      <vt:lpstr>対象職員</vt:lpstr>
      <vt:lpstr>スケジュール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2022-02-09T15:34:26Z</dcterms:created>
  <dcterms:modified xsi:type="dcterms:W3CDTF">2022-02-09T15:34:35Z</dcterms:modified>
</cp:coreProperties>
</file>